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554731b8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2554731b8a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54731b8a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g2554731b8ab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554731b8a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2554731b8ab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554731b8a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2554731b8a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565f61aca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2565f61aca2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554731b8a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g2554731b8ab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586edf682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g2586edf682c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586edf682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2586edf682c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">
  <p:cSld name="Two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2003462" y="384048"/>
            <a:ext cx="65121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1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07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07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07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2.png"/><Relationship Id="rId5" Type="http://schemas.openxmlformats.org/officeDocument/2006/relationships/hyperlink" Target="https://src-online.ca/index.php/src/article/view/423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hyperlink" Target="https://sites.library.ualberta.ca/copyright/" TargetMode="External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hyperlink" Target="https://sites.library.ualberta.ca/copyright/modules/interlibrary-loans-and-controlled-digital-lending/" TargetMode="External"/><Relationship Id="rId6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hyperlink" Target="mailto:amanda.wakaruk@ualberta.ca" TargetMode="External"/><Relationship Id="rId5" Type="http://schemas.openxmlformats.org/officeDocument/2006/relationships/hyperlink" Target="mailto:ouc@ualberta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2600">
                <a:solidFill>
                  <a:srgbClr val="8B008E"/>
                </a:solidFill>
                <a:latin typeface="Arial"/>
                <a:ea typeface="Arial"/>
                <a:cs typeface="Arial"/>
                <a:sym typeface="Arial"/>
              </a:rPr>
              <a:t>Opening Up Copyright</a:t>
            </a:r>
            <a:r>
              <a:rPr b="1" lang="en" sz="2600">
                <a:solidFill>
                  <a:srgbClr val="8B008E"/>
                </a:solidFill>
                <a:latin typeface="Arial"/>
                <a:ea typeface="Arial"/>
                <a:cs typeface="Arial"/>
                <a:sym typeface="Arial"/>
              </a:rPr>
              <a:t> for Canadians: creating instructional videos that people want to watch (all the way to the end)</a:t>
            </a:r>
            <a:endParaRPr b="1" sz="2600">
              <a:solidFill>
                <a:srgbClr val="8B00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t/>
            </a:r>
            <a:endParaRPr sz="1100"/>
          </a:p>
        </p:txBody>
      </p:sp>
      <p:sp>
        <p:nvSpPr>
          <p:cNvPr id="89" name="Google Shape;89;p14"/>
          <p:cNvSpPr txBox="1"/>
          <p:nvPr>
            <p:ph idx="1" type="subTitle"/>
          </p:nvPr>
        </p:nvSpPr>
        <p:spPr>
          <a:xfrm>
            <a:off x="464225" y="2701525"/>
            <a:ext cx="8458200" cy="16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IcePops, July 20, 2023</a:t>
            </a:r>
            <a:endParaRPr sz="2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8B008E"/>
                </a:solidFill>
                <a:latin typeface="Arial"/>
                <a:ea typeface="Arial"/>
                <a:cs typeface="Arial"/>
                <a:sym typeface="Arial"/>
              </a:rPr>
              <a:t>Amanda Wakaruk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Copyright &amp; Scholarly Communications Librarian, University of Alberta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With thanks to: </a:t>
            </a:r>
            <a:r>
              <a:rPr b="1" lang="en">
                <a:solidFill>
                  <a:srgbClr val="8B008E"/>
                </a:solidFill>
                <a:latin typeface="Arial"/>
                <a:ea typeface="Arial"/>
                <a:cs typeface="Arial"/>
                <a:sym typeface="Arial"/>
              </a:rPr>
              <a:t>Michael McNally</a:t>
            </a: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">
                <a:solidFill>
                  <a:srgbClr val="8B008E"/>
                </a:solidFill>
                <a:latin typeface="Arial"/>
                <a:ea typeface="Arial"/>
                <a:cs typeface="Arial"/>
                <a:sym typeface="Arial"/>
              </a:rPr>
              <a:t>Julia Guy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8975" y="4565225"/>
            <a:ext cx="1267950" cy="44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0174" y="581500"/>
            <a:ext cx="6229076" cy="3980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7" name="Google Shape;97;p15"/>
          <p:cNvSpPr txBox="1"/>
          <p:nvPr/>
        </p:nvSpPr>
        <p:spPr>
          <a:xfrm>
            <a:off x="2886350" y="4643250"/>
            <a:ext cx="471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https://src-online.ca/index.php/src/article/view/423</a:t>
            </a:r>
            <a:r>
              <a:rPr b="0" i="0" lang="en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255200" y="1418475"/>
            <a:ext cx="2111400" cy="29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Audience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Resources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Scripting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Accessibility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Interactivity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Execution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386250" y="1369225"/>
            <a:ext cx="3508500" cy="3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900"/>
              <a:buChar char="●"/>
            </a:pPr>
            <a:r>
              <a:rPr lang="en"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About Opening Up Copyright (OUC)</a:t>
            </a:r>
            <a:endParaRPr sz="19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900"/>
              <a:buChar char="●"/>
            </a:pPr>
            <a:r>
              <a:rPr lang="en"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Ten factors, 3 (of 4) phases of development:</a:t>
            </a:r>
            <a:endParaRPr sz="19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900"/>
              <a:buChar char="•"/>
            </a:pPr>
            <a:r>
              <a:rPr lang="en"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Orienting the Project</a:t>
            </a:r>
            <a:endParaRPr sz="19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900"/>
              <a:buFont typeface="Arial"/>
              <a:buChar char="•"/>
            </a:pPr>
            <a:r>
              <a:rPr lang="en"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 sz="19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900"/>
              <a:buFont typeface="Arial"/>
              <a:buChar char="•"/>
            </a:pPr>
            <a:r>
              <a:rPr lang="en"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Usage</a:t>
            </a:r>
            <a:endParaRPr sz="19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900"/>
              <a:buFont typeface="Arial"/>
              <a:buChar char="•"/>
            </a:pPr>
            <a:r>
              <a:rPr lang="en" sz="1900" strike="sng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Production</a:t>
            </a:r>
            <a:endParaRPr sz="1900" strike="sng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Overview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5034352" y="4649125"/>
            <a:ext cx="372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https://sites.library.ualberta.ca/copyright/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4793" y="1282825"/>
            <a:ext cx="5065457" cy="345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331100" y="1482600"/>
            <a:ext cx="42408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Grant funded series of openly licensed instructional videos on copyright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35 modules, most 6-8 minutes long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Range from more introductory subjects to ‘advanced modules’ on </a:t>
            </a:r>
            <a:r>
              <a:rPr i="1"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Copyright Act </a:t>
            </a: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and key cases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Varied audiences including graduate students, instructors, librarians, and the general public</a:t>
            </a:r>
            <a:endParaRPr sz="11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Opening Up Copyright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1" y="1670699"/>
            <a:ext cx="3624970" cy="481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51250" y="2199524"/>
            <a:ext cx="3624970" cy="481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46614" y="2731726"/>
            <a:ext cx="3624970" cy="481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27523" y="3276361"/>
            <a:ext cx="3624970" cy="481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25079" y="3820996"/>
            <a:ext cx="3624970" cy="481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628650" y="1203325"/>
            <a:ext cx="51471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Who is your audience?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Use appropriate language, examples, and images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Audience motivation should inform design 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is the purpose of this video?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Include clear learning objectives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Consider both cognitive and affective elements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resources do you need for this video?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Space, time, money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Phase 1: Orienting the Project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3927" y="2486575"/>
            <a:ext cx="741300" cy="8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/>
          <p:nvPr/>
        </p:nvSpPr>
        <p:spPr>
          <a:xfrm>
            <a:off x="8216575" y="3222463"/>
            <a:ext cx="51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Taylor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73110" y="3732660"/>
            <a:ext cx="836603" cy="8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 txBox="1"/>
          <p:nvPr/>
        </p:nvSpPr>
        <p:spPr>
          <a:xfrm>
            <a:off x="6458650" y="4452488"/>
            <a:ext cx="47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Kyle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4425" y="1344319"/>
            <a:ext cx="836600" cy="93909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/>
        </p:nvSpPr>
        <p:spPr>
          <a:xfrm>
            <a:off x="6308375" y="2122350"/>
            <a:ext cx="68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Carmen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07175" y="3760338"/>
            <a:ext cx="741300" cy="83396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7610775" y="4517250"/>
            <a:ext cx="68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Bismeet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88413" y="2451355"/>
            <a:ext cx="939725" cy="105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/>
        </p:nvSpPr>
        <p:spPr>
          <a:xfrm>
            <a:off x="6891238" y="3256913"/>
            <a:ext cx="68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Jesse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07166" y="1269425"/>
            <a:ext cx="983250" cy="9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7562813" y="2061250"/>
            <a:ext cx="93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Professor Pa</a:t>
            </a:r>
            <a:r>
              <a:rPr lang="en" sz="800"/>
              <a:t>m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>
            <p:ph idx="1" type="body"/>
          </p:nvPr>
        </p:nvSpPr>
        <p:spPr>
          <a:xfrm>
            <a:off x="628650" y="1255275"/>
            <a:ext cx="4827900" cy="3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Scripting: keep it clear and simple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information is essential?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How can you simplify?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tone or style of speech fits your intended purpose?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Keep running time between 3-6 minutes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Visuals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How can you best use audio and images to convey this information?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Phase 2: Content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7725" y="1200413"/>
            <a:ext cx="3230491" cy="18171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1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08950" y="3173949"/>
            <a:ext cx="3208057" cy="18171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idx="1" type="body"/>
          </p:nvPr>
        </p:nvSpPr>
        <p:spPr>
          <a:xfrm>
            <a:off x="345025" y="1333375"/>
            <a:ext cx="5304300" cy="3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Accessibility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At a minimum, use captions and audio descriptions of visuals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Ensure that underlying materials available in multiple formats (scripts, slides, etc.)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Interactivity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How do you want viewers to engage with this video? 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Use H5P to add pop-ups and quizzes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Ask viewers to pause video and complete a learning task before continuing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Phase 3: Usage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2488" y="1108275"/>
            <a:ext cx="2464800" cy="14685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57875" y="3682850"/>
            <a:ext cx="2534025" cy="1264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58750" y="2380000"/>
            <a:ext cx="2464801" cy="136682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idx="1" type="body"/>
          </p:nvPr>
        </p:nvSpPr>
        <p:spPr>
          <a:xfrm>
            <a:off x="371200" y="1293125"/>
            <a:ext cx="5195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Distribution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How can you make this video discoverable by the target audience?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How open do you want this video to be?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Select a video platform that provides captions, analytics, good discoverability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Lengthen video life by using H5P for adaptation and changing narration not visual elements, when possible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</a:pPr>
            <a:r>
              <a:rPr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might be the future uses of this video?</a:t>
            </a:r>
            <a:endParaRPr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Phase 3: Usage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34400" y="2031000"/>
            <a:ext cx="3240100" cy="17876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OUC usage statistics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788" y="1193350"/>
            <a:ext cx="5489125" cy="13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23924" y="2548850"/>
            <a:ext cx="4984325" cy="259464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2"/>
          <p:cNvSpPr txBox="1"/>
          <p:nvPr/>
        </p:nvSpPr>
        <p:spPr>
          <a:xfrm>
            <a:off x="1923200" y="1044025"/>
            <a:ext cx="49197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Lifetime statistics (since Nov. 2018)</a:t>
            </a:r>
            <a:endParaRPr b="1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OUC usage statistics - Top 5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4688" y="1223947"/>
            <a:ext cx="6474633" cy="3794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OUC usage statistics 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8813" y="1155772"/>
            <a:ext cx="5006373" cy="3794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/>
          <p:nvPr/>
        </p:nvSpPr>
        <p:spPr>
          <a:xfrm>
            <a:off x="1340893" y="320722"/>
            <a:ext cx="7803000" cy="723300"/>
          </a:xfrm>
          <a:prstGeom prst="rect">
            <a:avLst/>
          </a:prstGeom>
          <a:gradFill>
            <a:gsLst>
              <a:gs pos="0">
                <a:srgbClr val="F5F7FC">
                  <a:alpha val="17647"/>
                </a:srgbClr>
              </a:gs>
              <a:gs pos="13000">
                <a:srgbClr val="C17CC5">
                  <a:alpha val="82745"/>
                </a:srgbClr>
              </a:gs>
              <a:gs pos="32000">
                <a:srgbClr val="8B008E"/>
              </a:gs>
              <a:gs pos="100000">
                <a:srgbClr val="8B008E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8100" lvl="0" marL="177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en"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Thank you.</a:t>
            </a:r>
            <a:endParaRPr b="1" sz="3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3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en"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b="1" sz="3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3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" sz="2000" u="sng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Follow-up </a:t>
            </a:r>
            <a:endParaRPr sz="2000" u="sng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Amanda Wakaruk (</a:t>
            </a:r>
            <a:r>
              <a:rPr lang="en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amanda.wakaruk@ualberta.ca</a:t>
            </a:r>
            <a:r>
              <a:rPr lang="en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OUC (general email) (</a:t>
            </a:r>
            <a:r>
              <a:rPr lang="en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ouc@ualberta.ca</a:t>
            </a:r>
            <a:r>
              <a:rPr lang="en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en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2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