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8288000" cy="10287000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  <p:embeddedFont>
      <p:font typeface="Montserrat" panose="00000500000000000000" pitchFamily="2" charset="0"/>
      <p:regular r:id="rId11"/>
      <p:bold r:id="rId12"/>
      <p:italic r:id="rId13"/>
      <p:boldItalic r:id="rId14"/>
    </p:embeddedFont>
    <p:embeddedFont>
      <p:font typeface="Montserrat Extra-Bold" panose="020B0604020202020204" charset="0"/>
      <p:regular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791B6F0-3B8F-40E8-B63C-0323D63D7085}" v="7" dt="2023-07-10T10:30:12.96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2" d="100"/>
          <a:sy n="72" d="100"/>
        </p:scale>
        <p:origin x="654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font" Target="fonts/font9.fntdata"/><Relationship Id="rId10" Type="http://schemas.openxmlformats.org/officeDocument/2006/relationships/font" Target="fonts/font4.fntdata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font" Target="fonts/font8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ssica Napthine-Hodgkinson" userId="524f8ccf-52c5-4932-a1b9-93ea0ddeb379" providerId="ADAL" clId="{B791B6F0-3B8F-40E8-B63C-0323D63D7085}"/>
    <pc:docChg chg="custSel modSld">
      <pc:chgData name="Jessica Napthine-Hodgkinson" userId="524f8ccf-52c5-4932-a1b9-93ea0ddeb379" providerId="ADAL" clId="{B791B6F0-3B8F-40E8-B63C-0323D63D7085}" dt="2023-07-10T10:29:39.803" v="57"/>
      <pc:docMkLst>
        <pc:docMk/>
      </pc:docMkLst>
      <pc:sldChg chg="modSp mod">
        <pc:chgData name="Jessica Napthine-Hodgkinson" userId="524f8ccf-52c5-4932-a1b9-93ea0ddeb379" providerId="ADAL" clId="{B791B6F0-3B8F-40E8-B63C-0323D63D7085}" dt="2023-06-21T08:45:18.191" v="14" actId="20577"/>
        <pc:sldMkLst>
          <pc:docMk/>
          <pc:sldMk cId="0" sldId="257"/>
        </pc:sldMkLst>
        <pc:spChg chg="mod">
          <ac:chgData name="Jessica Napthine-Hodgkinson" userId="524f8ccf-52c5-4932-a1b9-93ea0ddeb379" providerId="ADAL" clId="{B791B6F0-3B8F-40E8-B63C-0323D63D7085}" dt="2023-06-21T08:45:18.191" v="14" actId="20577"/>
          <ac:spMkLst>
            <pc:docMk/>
            <pc:sldMk cId="0" sldId="257"/>
            <ac:spMk id="6" creationId="{00000000-0000-0000-0000-000000000000}"/>
          </ac:spMkLst>
        </pc:spChg>
      </pc:sldChg>
      <pc:sldChg chg="addSp delSp modSp mod">
        <pc:chgData name="Jessica Napthine-Hodgkinson" userId="524f8ccf-52c5-4932-a1b9-93ea0ddeb379" providerId="ADAL" clId="{B791B6F0-3B8F-40E8-B63C-0323D63D7085}" dt="2023-07-10T10:27:12.661" v="55" actId="20577"/>
        <pc:sldMkLst>
          <pc:docMk/>
          <pc:sldMk cId="0" sldId="259"/>
        </pc:sldMkLst>
        <pc:spChg chg="mod">
          <ac:chgData name="Jessica Napthine-Hodgkinson" userId="524f8ccf-52c5-4932-a1b9-93ea0ddeb379" providerId="ADAL" clId="{B791B6F0-3B8F-40E8-B63C-0323D63D7085}" dt="2023-07-10T10:27:12.661" v="55" actId="20577"/>
          <ac:spMkLst>
            <pc:docMk/>
            <pc:sldMk cId="0" sldId="259"/>
            <ac:spMk id="11" creationId="{00000000-0000-0000-0000-000000000000}"/>
          </ac:spMkLst>
        </pc:spChg>
        <pc:spChg chg="add del mod">
          <ac:chgData name="Jessica Napthine-Hodgkinson" userId="524f8ccf-52c5-4932-a1b9-93ea0ddeb379" providerId="ADAL" clId="{B791B6F0-3B8F-40E8-B63C-0323D63D7085}" dt="2023-07-10T10:25:51.510" v="48" actId="478"/>
          <ac:spMkLst>
            <pc:docMk/>
            <pc:sldMk cId="0" sldId="259"/>
            <ac:spMk id="12" creationId="{E808671D-50A1-7E20-177B-2875D833D509}"/>
          </ac:spMkLst>
        </pc:spChg>
      </pc:sldChg>
      <pc:sldChg chg="addSp modSp mod">
        <pc:chgData name="Jessica Napthine-Hodgkinson" userId="524f8ccf-52c5-4932-a1b9-93ea0ddeb379" providerId="ADAL" clId="{B791B6F0-3B8F-40E8-B63C-0323D63D7085}" dt="2023-07-10T10:29:39.803" v="57"/>
        <pc:sldMkLst>
          <pc:docMk/>
          <pc:sldMk cId="0" sldId="260"/>
        </pc:sldMkLst>
        <pc:spChg chg="mod">
          <ac:chgData name="Jessica Napthine-Hodgkinson" userId="524f8ccf-52c5-4932-a1b9-93ea0ddeb379" providerId="ADAL" clId="{B791B6F0-3B8F-40E8-B63C-0323D63D7085}" dt="2023-06-21T09:54:57.416" v="28" actId="1076"/>
          <ac:spMkLst>
            <pc:docMk/>
            <pc:sldMk cId="0" sldId="260"/>
            <ac:spMk id="4" creationId="{00000000-0000-0000-0000-000000000000}"/>
          </ac:spMkLst>
        </pc:spChg>
        <pc:spChg chg="mod">
          <ac:chgData name="Jessica Napthine-Hodgkinson" userId="524f8ccf-52c5-4932-a1b9-93ea0ddeb379" providerId="ADAL" clId="{B791B6F0-3B8F-40E8-B63C-0323D63D7085}" dt="2023-07-10T10:29:39.803" v="57"/>
          <ac:spMkLst>
            <pc:docMk/>
            <pc:sldMk cId="0" sldId="260"/>
            <ac:spMk id="5" creationId="{00000000-0000-0000-0000-000000000000}"/>
          </ac:spMkLst>
        </pc:spChg>
        <pc:picChg chg="add mod">
          <ac:chgData name="Jessica Napthine-Hodgkinson" userId="524f8ccf-52c5-4932-a1b9-93ea0ddeb379" providerId="ADAL" clId="{B791B6F0-3B8F-40E8-B63C-0323D63D7085}" dt="2023-06-21T09:56:41.159" v="45" actId="14100"/>
          <ac:picMkLst>
            <pc:docMk/>
            <pc:sldMk cId="0" sldId="260"/>
            <ac:picMk id="9" creationId="{B4BDC115-82B4-5C3E-406A-49FB41B24E7C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5.sv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5.sv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bit.ly/OKHECC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3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jamboard.google.com/d/1b8DOcwbK73b33iuOorLh2zeZ148x60CwTLkerdSah8I/viewer?f=0" TargetMode="Externa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332958" y="0"/>
            <a:ext cx="6955042" cy="10287000"/>
            <a:chOff x="0" y="0"/>
            <a:chExt cx="9273390" cy="13716000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l="27477" r="27477"/>
            <a:stretch>
              <a:fillRect/>
            </a:stretch>
          </p:blipFill>
          <p:spPr>
            <a:xfrm>
              <a:off x="0" y="0"/>
              <a:ext cx="9273390" cy="13716000"/>
            </a:xfrm>
            <a:prstGeom prst="rect">
              <a:avLst/>
            </a:prstGeom>
          </p:spPr>
        </p:pic>
      </p:grpSp>
      <p:pic>
        <p:nvPicPr>
          <p:cNvPr id="4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0134961" y="1028700"/>
            <a:ext cx="828203" cy="248461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9988657" y="8283792"/>
            <a:ext cx="974508" cy="974508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7">
            <a:alphaModFix amt="20999"/>
          </a:blip>
          <a:srcRect/>
          <a:stretch>
            <a:fillRect/>
          </a:stretch>
        </p:blipFill>
        <p:spPr>
          <a:xfrm>
            <a:off x="0" y="0"/>
            <a:ext cx="4330386" cy="3864869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028700" y="6032402"/>
            <a:ext cx="3636402" cy="0"/>
          </a:xfrm>
          <a:prstGeom prst="line">
            <a:avLst/>
          </a:prstGeom>
          <a:ln w="142875" cap="flat">
            <a:solidFill>
              <a:srgbClr val="008037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8" name="TextBox 8"/>
          <p:cNvSpPr txBox="1"/>
          <p:nvPr/>
        </p:nvSpPr>
        <p:spPr>
          <a:xfrm>
            <a:off x="1028700" y="2506252"/>
            <a:ext cx="10304258" cy="3316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820"/>
              </a:lnSpc>
            </a:pPr>
            <a:r>
              <a:rPr lang="en-US" sz="6300" dirty="0">
                <a:solidFill>
                  <a:srgbClr val="008037"/>
                </a:solidFill>
                <a:latin typeface="Montserrat Extra-Bold"/>
              </a:rPr>
              <a:t>Cultivating Creative Commons </a:t>
            </a:r>
            <a:r>
              <a:rPr lang="en-US" sz="6300" dirty="0" err="1">
                <a:solidFill>
                  <a:srgbClr val="008037"/>
                </a:solidFill>
                <a:latin typeface="Montserrat Extra-Bold"/>
              </a:rPr>
              <a:t>Cognisance</a:t>
            </a:r>
            <a:r>
              <a:rPr lang="en-US" sz="6300" dirty="0">
                <a:solidFill>
                  <a:srgbClr val="008037"/>
                </a:solidFill>
                <a:latin typeface="Montserrat Extra-Bold"/>
              </a:rPr>
              <a:t> in Colleagues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6305953"/>
            <a:ext cx="8508666" cy="1455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880"/>
              </a:lnSpc>
            </a:pPr>
            <a:r>
              <a:rPr lang="en-US" sz="4200">
                <a:solidFill>
                  <a:srgbClr val="008037"/>
                </a:solidFill>
                <a:latin typeface="Montserrat"/>
              </a:rPr>
              <a:t>CC education for </a:t>
            </a:r>
            <a:r>
              <a:rPr lang="en-US" sz="4200" dirty="0" err="1">
                <a:solidFill>
                  <a:srgbClr val="008037"/>
                </a:solidFill>
                <a:latin typeface="Montserrat"/>
              </a:rPr>
              <a:t>PgCert</a:t>
            </a:r>
            <a:r>
              <a:rPr lang="en-US" sz="4200" dirty="0">
                <a:solidFill>
                  <a:srgbClr val="008037"/>
                </a:solidFill>
                <a:latin typeface="Montserrat"/>
              </a:rPr>
              <a:t> HE participants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8700" y="8892540"/>
            <a:ext cx="5152129" cy="9671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19"/>
              </a:lnSpc>
            </a:pPr>
            <a:r>
              <a:rPr lang="en-US" sz="2799">
                <a:solidFill>
                  <a:srgbClr val="008037"/>
                </a:solidFill>
                <a:latin typeface="Montserrat"/>
              </a:rPr>
              <a:t>Jess Napthine-Hodgkinson</a:t>
            </a:r>
          </a:p>
          <a:p>
            <a:pPr>
              <a:lnSpc>
                <a:spcPts val="3919"/>
              </a:lnSpc>
            </a:pPr>
            <a:r>
              <a:rPr lang="en-US" sz="2799">
                <a:solidFill>
                  <a:srgbClr val="008037"/>
                </a:solidFill>
                <a:latin typeface="Montserrat"/>
              </a:rPr>
              <a:t>University of Manchester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7799412" cy="10287000"/>
            <a:chOff x="0" y="0"/>
            <a:chExt cx="10399216" cy="13716000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6062" b="6062"/>
            <a:stretch>
              <a:fillRect/>
            </a:stretch>
          </p:blipFill>
          <p:spPr>
            <a:xfrm>
              <a:off x="0" y="0"/>
              <a:ext cx="10399216" cy="13716000"/>
            </a:xfrm>
            <a:prstGeom prst="rect">
              <a:avLst/>
            </a:prstGeom>
          </p:spPr>
        </p:pic>
      </p:grpSp>
      <p:pic>
        <p:nvPicPr>
          <p:cNvPr id="4" name="Picture 4"/>
          <p:cNvPicPr>
            <a:picLocks noChangeAspect="1"/>
          </p:cNvPicPr>
          <p:nvPr/>
        </p:nvPicPr>
        <p:blipFill>
          <a:blip r:embed="rId3">
            <a:alphaModFix amt="20999"/>
          </a:blip>
          <a:srcRect/>
          <a:stretch>
            <a:fillRect/>
          </a:stretch>
        </p:blipFill>
        <p:spPr>
          <a:xfrm flipH="1">
            <a:off x="13957614" y="28382"/>
            <a:ext cx="4330386" cy="3864869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9672529" y="1505761"/>
            <a:ext cx="7586771" cy="37338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7200"/>
              </a:lnSpc>
            </a:pPr>
            <a:r>
              <a:rPr lang="en-US" sz="8000">
                <a:solidFill>
                  <a:srgbClr val="008037"/>
                </a:solidFill>
                <a:latin typeface="Montserrat Extra-Bold"/>
              </a:rPr>
              <a:t>Open Knowledge in Higher Education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229502" y="5518118"/>
            <a:ext cx="9029798" cy="43302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6" lvl="1" indent="-302258">
              <a:lnSpc>
                <a:spcPts val="3919"/>
              </a:lnSpc>
              <a:buFont typeface="Arial"/>
              <a:buChar char="•"/>
            </a:pPr>
            <a:r>
              <a:rPr lang="en-US" sz="2799" dirty="0">
                <a:solidFill>
                  <a:srgbClr val="008037"/>
                </a:solidFill>
                <a:latin typeface="Montserrat"/>
              </a:rPr>
              <a:t>Part of the </a:t>
            </a:r>
            <a:r>
              <a:rPr lang="en-US" sz="2799" dirty="0" err="1">
                <a:solidFill>
                  <a:srgbClr val="008037"/>
                </a:solidFill>
                <a:latin typeface="Montserrat"/>
              </a:rPr>
              <a:t>PgCert</a:t>
            </a:r>
            <a:r>
              <a:rPr lang="en-US" sz="2799" dirty="0">
                <a:solidFill>
                  <a:srgbClr val="008037"/>
                </a:solidFill>
                <a:latin typeface="Montserrat"/>
              </a:rPr>
              <a:t> HE at University of Manchester</a:t>
            </a:r>
          </a:p>
          <a:p>
            <a:pPr marL="604516" lvl="1" indent="-302258">
              <a:lnSpc>
                <a:spcPts val="3919"/>
              </a:lnSpc>
              <a:buFont typeface="Arial"/>
              <a:buChar char="•"/>
            </a:pPr>
            <a:r>
              <a:rPr lang="en-US" sz="2799" dirty="0">
                <a:solidFill>
                  <a:srgbClr val="008037"/>
                </a:solidFill>
                <a:latin typeface="Montserrat"/>
              </a:rPr>
              <a:t>Available to academic and professional skills staff</a:t>
            </a:r>
          </a:p>
          <a:p>
            <a:pPr marL="604516" lvl="1" indent="-302258">
              <a:lnSpc>
                <a:spcPts val="3919"/>
              </a:lnSpc>
              <a:buFont typeface="Arial"/>
              <a:buChar char="•"/>
            </a:pPr>
            <a:r>
              <a:rPr lang="en-US" sz="2799" dirty="0">
                <a:solidFill>
                  <a:srgbClr val="008037"/>
                </a:solidFill>
                <a:latin typeface="Montserrat"/>
              </a:rPr>
              <a:t>OKHE examines the context, contribution and constraints of openness in higher education</a:t>
            </a:r>
          </a:p>
          <a:p>
            <a:pPr marL="604516" lvl="1" indent="-302258">
              <a:lnSpc>
                <a:spcPts val="3919"/>
              </a:lnSpc>
              <a:buFont typeface="Arial"/>
              <a:buChar char="•"/>
            </a:pPr>
            <a:r>
              <a:rPr lang="en-US" sz="2799" dirty="0">
                <a:solidFill>
                  <a:srgbClr val="008037"/>
                </a:solidFill>
                <a:latin typeface="Montserrat"/>
              </a:rPr>
              <a:t>Sessions – Open Practice, Open Research, Open Teaching</a:t>
            </a:r>
          </a:p>
          <a:p>
            <a:pPr algn="just">
              <a:lnSpc>
                <a:spcPts val="2520"/>
              </a:lnSpc>
            </a:pPr>
            <a:endParaRPr lang="en-US" sz="2799" dirty="0">
              <a:solidFill>
                <a:srgbClr val="008037"/>
              </a:solidFill>
              <a:latin typeface="Montserrat"/>
            </a:endParaRP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8229502" y="1028700"/>
            <a:ext cx="828203" cy="248461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6284792" y="8283792"/>
            <a:ext cx="974508" cy="97450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4715692" cy="10287000"/>
            <a:chOff x="0" y="0"/>
            <a:chExt cx="1241993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41993" cy="2709333"/>
            </a:xfrm>
            <a:custGeom>
              <a:avLst/>
              <a:gdLst/>
              <a:ahLst/>
              <a:cxnLst/>
              <a:rect l="l" t="t" r="r" b="b"/>
              <a:pathLst>
                <a:path w="1241993" h="2709333">
                  <a:moveTo>
                    <a:pt x="0" y="0"/>
                  </a:moveTo>
                  <a:lnTo>
                    <a:pt x="1241993" y="0"/>
                  </a:lnTo>
                  <a:lnTo>
                    <a:pt x="1241993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08037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600875" y="1028700"/>
            <a:ext cx="8229633" cy="8229600"/>
            <a:chOff x="0" y="0"/>
            <a:chExt cx="6350000" cy="63499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 l="-25046" r="-25046"/>
              </a:stretch>
            </a:blipFill>
          </p:spPr>
        </p:sp>
      </p:grpSp>
      <p:sp>
        <p:nvSpPr>
          <p:cNvPr id="7" name="TextBox 7"/>
          <p:cNvSpPr txBox="1"/>
          <p:nvPr/>
        </p:nvSpPr>
        <p:spPr>
          <a:xfrm>
            <a:off x="10445574" y="2292739"/>
            <a:ext cx="6597500" cy="3657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600"/>
              </a:lnSpc>
            </a:pPr>
            <a:r>
              <a:rPr lang="en-US" sz="8000">
                <a:solidFill>
                  <a:srgbClr val="008037"/>
                </a:solidFill>
                <a:latin typeface="Montserrat Extra-Bold"/>
              </a:rPr>
              <a:t>Practicing what we preach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445574" y="6165912"/>
            <a:ext cx="5677233" cy="29483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6" lvl="1" indent="-302258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8037"/>
                </a:solidFill>
                <a:latin typeface="Montserrat"/>
              </a:rPr>
              <a:t>All course materials are open access</a:t>
            </a:r>
          </a:p>
          <a:p>
            <a:pPr marL="604516" lvl="1" indent="-302258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8037"/>
                </a:solidFill>
                <a:latin typeface="Montserrat"/>
              </a:rPr>
              <a:t>Hosted on Medium</a:t>
            </a:r>
          </a:p>
          <a:p>
            <a:pPr marL="604516" lvl="1" indent="-302258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8037"/>
                </a:solidFill>
                <a:latin typeface="Montserrat"/>
              </a:rPr>
              <a:t>Participants encouraged to submit assessments in blog format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3">
            <a:alphaModFix amt="20999"/>
          </a:blip>
          <a:srcRect/>
          <a:stretch>
            <a:fillRect/>
          </a:stretch>
        </p:blipFill>
        <p:spPr>
          <a:xfrm flipH="1">
            <a:off x="13957614" y="0"/>
            <a:ext cx="4330386" cy="3864869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6431097" y="1000318"/>
            <a:ext cx="828203" cy="248461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6284792" y="8255410"/>
            <a:ext cx="974508" cy="97450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046614" y="0"/>
            <a:ext cx="8241386" cy="10287000"/>
            <a:chOff x="0" y="0"/>
            <a:chExt cx="10988515" cy="13716000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l="6753" r="6753"/>
            <a:stretch>
              <a:fillRect/>
            </a:stretch>
          </p:blipFill>
          <p:spPr>
            <a:xfrm>
              <a:off x="0" y="0"/>
              <a:ext cx="10988515" cy="13716000"/>
            </a:xfrm>
            <a:prstGeom prst="rect">
              <a:avLst/>
            </a:prstGeom>
          </p:spPr>
        </p:pic>
      </p:grpSp>
      <p:sp>
        <p:nvSpPr>
          <p:cNvPr id="4" name="TextBox 4"/>
          <p:cNvSpPr txBox="1"/>
          <p:nvPr/>
        </p:nvSpPr>
        <p:spPr>
          <a:xfrm>
            <a:off x="1028700" y="1672910"/>
            <a:ext cx="8445423" cy="2438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600"/>
              </a:lnSpc>
            </a:pPr>
            <a:r>
              <a:rPr lang="en-US" sz="8000" dirty="0">
                <a:solidFill>
                  <a:srgbClr val="008037"/>
                </a:solidFill>
                <a:latin typeface="Montserrat Extra-Bold"/>
              </a:rPr>
              <a:t>Creative Commons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8803051" y="1028700"/>
            <a:ext cx="828203" cy="248461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0" y="8771046"/>
            <a:ext cx="10046614" cy="1515954"/>
            <a:chOff x="0" y="0"/>
            <a:chExt cx="2646022" cy="39926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646022" cy="399264"/>
            </a:xfrm>
            <a:custGeom>
              <a:avLst/>
              <a:gdLst/>
              <a:ahLst/>
              <a:cxnLst/>
              <a:rect l="l" t="t" r="r" b="b"/>
              <a:pathLst>
                <a:path w="2646022" h="399264">
                  <a:moveTo>
                    <a:pt x="0" y="0"/>
                  </a:moveTo>
                  <a:lnTo>
                    <a:pt x="2646022" y="0"/>
                  </a:lnTo>
                  <a:lnTo>
                    <a:pt x="2646022" y="399264"/>
                  </a:lnTo>
                  <a:lnTo>
                    <a:pt x="0" y="399264"/>
                  </a:lnTo>
                  <a:close/>
                </a:path>
              </a:pathLst>
            </a:custGeom>
            <a:solidFill>
              <a:srgbClr val="008037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pic>
        <p:nvPicPr>
          <p:cNvPr id="9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8729898" y="9013405"/>
            <a:ext cx="974508" cy="974508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7">
            <a:alphaModFix amt="20999"/>
          </a:blip>
          <a:srcRect/>
          <a:stretch>
            <a:fillRect/>
          </a:stretch>
        </p:blipFill>
        <p:spPr>
          <a:xfrm>
            <a:off x="0" y="0"/>
            <a:ext cx="4330386" cy="3864869"/>
          </a:xfrm>
          <a:prstGeom prst="rect">
            <a:avLst/>
          </a:prstGeom>
        </p:spPr>
      </p:pic>
      <p:sp>
        <p:nvSpPr>
          <p:cNvPr id="11" name="TextBox 11"/>
          <p:cNvSpPr txBox="1"/>
          <p:nvPr/>
        </p:nvSpPr>
        <p:spPr>
          <a:xfrm>
            <a:off x="1028700" y="4200263"/>
            <a:ext cx="8330208" cy="34646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6" lvl="1" indent="-302258">
              <a:lnSpc>
                <a:spcPts val="3919"/>
              </a:lnSpc>
              <a:buFont typeface="Arial"/>
              <a:buChar char="•"/>
            </a:pPr>
            <a:r>
              <a:rPr lang="en-US" sz="2799" dirty="0">
                <a:solidFill>
                  <a:srgbClr val="008037"/>
                </a:solidFill>
                <a:latin typeface="Montserrat"/>
              </a:rPr>
              <a:t>Sessions reshaped to include more information on Creative Commons</a:t>
            </a:r>
          </a:p>
          <a:p>
            <a:pPr marL="604516" lvl="1" indent="-302258">
              <a:lnSpc>
                <a:spcPts val="3919"/>
              </a:lnSpc>
              <a:buFont typeface="Arial"/>
              <a:buChar char="•"/>
            </a:pPr>
            <a:r>
              <a:rPr lang="en-US" sz="2799" dirty="0">
                <a:solidFill>
                  <a:srgbClr val="008037"/>
                </a:solidFill>
                <a:latin typeface="Montserrat"/>
              </a:rPr>
              <a:t>Reuse of unit tutor's assessment submissions for CC Certificate - renewable assessment in action!</a:t>
            </a:r>
          </a:p>
          <a:p>
            <a:pPr marL="604516" lvl="1" indent="-302258">
              <a:lnSpc>
                <a:spcPts val="3919"/>
              </a:lnSpc>
              <a:buFont typeface="Arial"/>
              <a:buChar char="•"/>
            </a:pPr>
            <a:endParaRPr lang="en-US" sz="2799" dirty="0">
              <a:solidFill>
                <a:srgbClr val="008037"/>
              </a:solidFill>
              <a:latin typeface="Montserrat"/>
            </a:endParaRPr>
          </a:p>
          <a:p>
            <a:pPr marL="302258" lvl="1">
              <a:lnSpc>
                <a:spcPts val="3919"/>
              </a:lnSpc>
            </a:pPr>
            <a:r>
              <a:rPr lang="en-US" sz="2800" b="1" dirty="0">
                <a:solidFill>
                  <a:srgbClr val="008037"/>
                </a:solidFill>
                <a:latin typeface="Montserrat"/>
                <a:hlinkClick r:id="rId8"/>
              </a:rPr>
              <a:t>bit.ly/OKHECC</a:t>
            </a:r>
            <a:endParaRPr lang="en-US" sz="2799" dirty="0">
              <a:solidFill>
                <a:srgbClr val="008037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5143500"/>
            <a:ext cx="18288000" cy="5143500"/>
            <a:chOff x="0" y="0"/>
            <a:chExt cx="24384000" cy="6858000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33215" b="24570"/>
            <a:stretch>
              <a:fillRect/>
            </a:stretch>
          </p:blipFill>
          <p:spPr>
            <a:xfrm>
              <a:off x="0" y="0"/>
              <a:ext cx="24384000" cy="6858000"/>
            </a:xfrm>
            <a:prstGeom prst="rect">
              <a:avLst/>
            </a:prstGeom>
          </p:spPr>
        </p:pic>
      </p:grpSp>
      <p:sp>
        <p:nvSpPr>
          <p:cNvPr id="4" name="TextBox 4"/>
          <p:cNvSpPr txBox="1"/>
          <p:nvPr/>
        </p:nvSpPr>
        <p:spPr>
          <a:xfrm>
            <a:off x="2238696" y="1023579"/>
            <a:ext cx="13843738" cy="1219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00"/>
              </a:lnSpc>
            </a:pPr>
            <a:r>
              <a:rPr lang="en-US" sz="8000" dirty="0">
                <a:solidFill>
                  <a:srgbClr val="008037"/>
                </a:solidFill>
                <a:latin typeface="Montserrat Extra-Bold"/>
              </a:rPr>
              <a:t>What next?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238696" y="2528301"/>
            <a:ext cx="14208966" cy="28298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6" lvl="1" indent="-302258" algn="just">
              <a:lnSpc>
                <a:spcPts val="3919"/>
              </a:lnSpc>
              <a:buFont typeface="Arial"/>
              <a:buChar char="•"/>
            </a:pPr>
            <a:r>
              <a:rPr lang="en-US" sz="2799" dirty="0">
                <a:solidFill>
                  <a:srgbClr val="008037"/>
                </a:solidFill>
                <a:latin typeface="Montserrat"/>
              </a:rPr>
              <a:t>How can we develop this CC content further?</a:t>
            </a:r>
          </a:p>
          <a:p>
            <a:pPr marL="604516" lvl="1" indent="-302258" algn="just">
              <a:lnSpc>
                <a:spcPts val="3919"/>
              </a:lnSpc>
              <a:buFont typeface="Arial"/>
              <a:buChar char="•"/>
            </a:pPr>
            <a:r>
              <a:rPr lang="en-US" sz="2799" dirty="0">
                <a:solidFill>
                  <a:srgbClr val="008037"/>
                </a:solidFill>
                <a:latin typeface="Montserrat"/>
              </a:rPr>
              <a:t>What other aspects of copyright education could we include? </a:t>
            </a:r>
          </a:p>
          <a:p>
            <a:pPr marL="604516" lvl="1" indent="-302258" algn="just">
              <a:lnSpc>
                <a:spcPts val="3919"/>
              </a:lnSpc>
              <a:buFont typeface="Arial"/>
              <a:buChar char="•"/>
            </a:pPr>
            <a:r>
              <a:rPr lang="en-US" sz="2799" dirty="0">
                <a:solidFill>
                  <a:srgbClr val="008037"/>
                </a:solidFill>
                <a:latin typeface="Montserrat"/>
              </a:rPr>
              <a:t>What other resources could we develop or point to?</a:t>
            </a:r>
          </a:p>
          <a:p>
            <a:pPr marL="302258" lvl="1" algn="ctr">
              <a:lnSpc>
                <a:spcPts val="3919"/>
              </a:lnSpc>
            </a:pPr>
            <a:endParaRPr lang="en-US" sz="2799" dirty="0">
              <a:solidFill>
                <a:srgbClr val="008037"/>
              </a:solidFill>
              <a:latin typeface="Montserrat"/>
            </a:endParaRPr>
          </a:p>
          <a:p>
            <a:pPr marL="302258" lvl="1" algn="ctr">
              <a:lnSpc>
                <a:spcPts val="3919"/>
              </a:lnSpc>
            </a:pPr>
            <a:r>
              <a:rPr lang="en-US" sz="4400" b="1" dirty="0">
                <a:solidFill>
                  <a:srgbClr val="008037"/>
                </a:solidFill>
                <a:latin typeface="Montserrat"/>
                <a:hlinkClick r:id="rId3"/>
              </a:rPr>
              <a:t>bit.ly/</a:t>
            </a:r>
            <a:r>
              <a:rPr lang="en-US" sz="4400" b="1" dirty="0" err="1">
                <a:solidFill>
                  <a:srgbClr val="008037"/>
                </a:solidFill>
                <a:latin typeface="Montserrat"/>
                <a:hlinkClick r:id="rId3"/>
              </a:rPr>
              <a:t>icepopsCC</a:t>
            </a:r>
            <a:endParaRPr lang="en-US" sz="4400" b="1" dirty="0">
              <a:solidFill>
                <a:srgbClr val="008037"/>
              </a:solidFill>
              <a:latin typeface="Montserrat"/>
            </a:endParaRPr>
          </a:p>
          <a:p>
            <a:pPr algn="just">
              <a:lnSpc>
                <a:spcPts val="2520"/>
              </a:lnSpc>
            </a:pPr>
            <a:endParaRPr lang="en-US" sz="2799" dirty="0">
              <a:solidFill>
                <a:srgbClr val="008037"/>
              </a:solidFill>
              <a:latin typeface="Montserrat"/>
            </a:endParaRP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028700" y="780239"/>
            <a:ext cx="828203" cy="248461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6431097" y="780239"/>
            <a:ext cx="828203" cy="248461"/>
          </a:xfrm>
          <a:prstGeom prst="rect">
            <a:avLst/>
          </a:prstGeom>
        </p:spPr>
      </p:pic>
      <p:pic>
        <p:nvPicPr>
          <p:cNvPr id="9" name="Picture 8" descr="A qr code with a letter b&#10;&#10;Description automatically generated with medium confidence">
            <a:extLst>
              <a:ext uri="{FF2B5EF4-FFF2-40B4-BE49-F238E27FC236}">
                <a16:creationId xmlns:a16="http://schemas.microsoft.com/office/drawing/2014/main" id="{B4BDC115-82B4-5C3E-406A-49FB41B24E7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0351" y="2242778"/>
            <a:ext cx="2900721" cy="290072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150</Words>
  <Application>Microsoft Office PowerPoint</Application>
  <PresentationFormat>Custom</PresentationFormat>
  <Paragraphs>24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Montserrat Extra-Bold</vt:lpstr>
      <vt:lpstr>Montserrat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ICEPOPS world cafe presentation</dc:title>
  <dc:creator>Jessica Napthine-Hodgkinson</dc:creator>
  <cp:lastModifiedBy>Jessica Napthine-Hodgkinson</cp:lastModifiedBy>
  <cp:revision>1</cp:revision>
  <dcterms:created xsi:type="dcterms:W3CDTF">2006-08-16T00:00:00Z</dcterms:created>
  <dcterms:modified xsi:type="dcterms:W3CDTF">2023-07-10T10:30:25Z</dcterms:modified>
  <dc:identifier>DAFiDiHeyAQ</dc:identifier>
</cp:coreProperties>
</file>