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2730" autoAdjust="0"/>
  </p:normalViewPr>
  <p:slideViewPr>
    <p:cSldViewPr snapToGrid="0">
      <p:cViewPr varScale="1">
        <p:scale>
          <a:sx n="40" d="100"/>
          <a:sy n="40" d="100"/>
        </p:scale>
        <p:origin x="1612"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CF11AF-257C-4371-A132-8CB1B4D11CD5}" type="datetimeFigureOut">
              <a:rPr lang="en-GB" smtClean="0"/>
              <a:t>14/07/2023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402333-603B-4BCD-B38A-561A044F980B}" type="slidenum">
              <a:rPr lang="en-GB" smtClean="0"/>
              <a:t>‹#›</a:t>
            </a:fld>
            <a:endParaRPr lang="en-GB"/>
          </a:p>
        </p:txBody>
      </p:sp>
    </p:spTree>
    <p:extLst>
      <p:ext uri="{BB962C8B-B14F-4D97-AF65-F5344CB8AC3E}">
        <p14:creationId xmlns:p14="http://schemas.microsoft.com/office/powerpoint/2010/main" val="5117826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p>
        </p:txBody>
      </p:sp>
      <p:sp>
        <p:nvSpPr>
          <p:cNvPr id="4" name="Slide Number Placeholder 3"/>
          <p:cNvSpPr>
            <a:spLocks noGrp="1"/>
          </p:cNvSpPr>
          <p:nvPr>
            <p:ph type="sldNum" sz="quarter" idx="10"/>
          </p:nvPr>
        </p:nvSpPr>
        <p:spPr/>
        <p:txBody>
          <a:bodyPr/>
          <a:lstStyle/>
          <a:p>
            <a:fld id="{41402333-603B-4BCD-B38A-561A044F980B}" type="slidenum">
              <a:rPr lang="en-GB" smtClean="0"/>
              <a:t>1</a:t>
            </a:fld>
            <a:endParaRPr lang="en-GB"/>
          </a:p>
        </p:txBody>
      </p:sp>
    </p:spTree>
    <p:extLst>
      <p:ext uri="{BB962C8B-B14F-4D97-AF65-F5344CB8AC3E}">
        <p14:creationId xmlns:p14="http://schemas.microsoft.com/office/powerpoint/2010/main" val="9683218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1402333-603B-4BCD-B38A-561A044F980B}" type="slidenum">
              <a:rPr lang="en-GB" smtClean="0"/>
              <a:t>2</a:t>
            </a:fld>
            <a:endParaRPr lang="en-GB"/>
          </a:p>
        </p:txBody>
      </p:sp>
    </p:spTree>
    <p:extLst>
      <p:ext uri="{BB962C8B-B14F-4D97-AF65-F5344CB8AC3E}">
        <p14:creationId xmlns:p14="http://schemas.microsoft.com/office/powerpoint/2010/main" val="3801127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p>
        </p:txBody>
      </p:sp>
      <p:sp>
        <p:nvSpPr>
          <p:cNvPr id="4" name="Slide Number Placeholder 3"/>
          <p:cNvSpPr>
            <a:spLocks noGrp="1"/>
          </p:cNvSpPr>
          <p:nvPr>
            <p:ph type="sldNum" sz="quarter" idx="10"/>
          </p:nvPr>
        </p:nvSpPr>
        <p:spPr/>
        <p:txBody>
          <a:bodyPr/>
          <a:lstStyle/>
          <a:p>
            <a:fld id="{41402333-603B-4BCD-B38A-561A044F980B}" type="slidenum">
              <a:rPr lang="en-GB" smtClean="0"/>
              <a:t>3</a:t>
            </a:fld>
            <a:endParaRPr lang="en-GB"/>
          </a:p>
        </p:txBody>
      </p:sp>
    </p:spTree>
    <p:extLst>
      <p:ext uri="{BB962C8B-B14F-4D97-AF65-F5344CB8AC3E}">
        <p14:creationId xmlns:p14="http://schemas.microsoft.com/office/powerpoint/2010/main" val="29582999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GB" b="1" dirty="0"/>
          </a:p>
        </p:txBody>
      </p:sp>
      <p:sp>
        <p:nvSpPr>
          <p:cNvPr id="4" name="Slide Number Placeholder 3"/>
          <p:cNvSpPr>
            <a:spLocks noGrp="1"/>
          </p:cNvSpPr>
          <p:nvPr>
            <p:ph type="sldNum" sz="quarter" idx="10"/>
          </p:nvPr>
        </p:nvSpPr>
        <p:spPr/>
        <p:txBody>
          <a:bodyPr/>
          <a:lstStyle/>
          <a:p>
            <a:fld id="{41402333-603B-4BCD-B38A-561A044F980B}" type="slidenum">
              <a:rPr lang="en-GB" smtClean="0"/>
              <a:t>4</a:t>
            </a:fld>
            <a:endParaRPr lang="en-GB"/>
          </a:p>
        </p:txBody>
      </p:sp>
    </p:spTree>
    <p:extLst>
      <p:ext uri="{BB962C8B-B14F-4D97-AF65-F5344CB8AC3E}">
        <p14:creationId xmlns:p14="http://schemas.microsoft.com/office/powerpoint/2010/main" val="3515764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1402333-603B-4BCD-B38A-561A044F980B}" type="slidenum">
              <a:rPr lang="en-GB" smtClean="0"/>
              <a:t>5</a:t>
            </a:fld>
            <a:endParaRPr lang="en-GB"/>
          </a:p>
        </p:txBody>
      </p:sp>
    </p:spTree>
    <p:extLst>
      <p:ext uri="{BB962C8B-B14F-4D97-AF65-F5344CB8AC3E}">
        <p14:creationId xmlns:p14="http://schemas.microsoft.com/office/powerpoint/2010/main" val="25457573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smtClean="0"/>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F7AFFB9B-9FB8-469E-96F9-4D32314110B6}" type="datetimeFigureOut">
              <a:rPr lang="en-US" dirty="0"/>
              <a:t>7/14/2023</a:t>
            </a:fld>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dirty="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dirty="0"/>
              <a:t>7/14/2023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F7F47CF-67C9-420C-80A5-E2069FF0C2DF}" type="datetimeFigureOut">
              <a:rPr lang="en-US" dirty="0"/>
              <a:t>7/14/2023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dirty="0"/>
              <a:t>7/14/2023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dirty="0"/>
              <a:t>7/14/2023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dirty="0"/>
              <a:t>7/14/2023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dirty="0"/>
              <a:t>7/14/2023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smtClean="0"/>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0C3BFE2-83B7-4B0A-B9D3-AB28331082B3}" type="datetimeFigureOut">
              <a:rPr lang="en-US" dirty="0"/>
              <a:t>7/14/2023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2EF78E3-FDA3-4D28-AAA2-0B81F349A39D}" type="datetimeFigureOut">
              <a:rPr lang="en-US" dirty="0"/>
              <a:t>7/14/2023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41D2AC3-6A0B-4169-B1EA-E3AE8B351BDD}" type="datetimeFigureOut">
              <a:rPr lang="en-US" dirty="0"/>
              <a:t>7/14/2023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D4B9363-8B87-41B7-9F8E-64519CBB8F34}" type="datetimeFigureOut">
              <a:rPr lang="en-US" dirty="0"/>
              <a:t>7/14/2023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AEF5746-5284-4951-9F37-7AE924EDBCB7}" type="datetimeFigureOut">
              <a:rPr lang="en-US" dirty="0"/>
              <a:t>7/14/2023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2398B29-7265-4A65-A2A4-6703C057B7C1}" type="datetimeFigureOut">
              <a:rPr lang="en-US" dirty="0"/>
              <a:t>7/14/2023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smtClean="0"/>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28FBA082-94DF-4C4B-A041-6624924AB0A8}" type="datetimeFigureOut">
              <a:rPr lang="en-US" dirty="0"/>
              <a:t>7/14/2023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smtClean="0"/>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B27686C4-3AB5-4E0C-86CA-FB108C350AA9}" type="datetimeFigureOut">
              <a:rPr lang="en-US" dirty="0"/>
              <a:t>7/14/2023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dirty="0"/>
              <a:t>7/14/2023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dirty="0"/>
              <a:t>7/14/2023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C35BB1C6-BF8F-4481-8AB2-603A1C8A906A}" type="datetimeFigureOut">
              <a:rPr lang="en-US" dirty="0"/>
              <a:t>7/14/2023</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b="1" dirty="0"/>
              <a:t>Teaching copyright to everyone everywhere all at once</a:t>
            </a:r>
            <a:endParaRPr lang="en-GB" dirty="0"/>
          </a:p>
        </p:txBody>
      </p:sp>
      <p:sp>
        <p:nvSpPr>
          <p:cNvPr id="3" name="Subtitle 2"/>
          <p:cNvSpPr>
            <a:spLocks noGrp="1"/>
          </p:cNvSpPr>
          <p:nvPr>
            <p:ph type="subTitle" idx="1"/>
          </p:nvPr>
        </p:nvSpPr>
        <p:spPr/>
        <p:txBody>
          <a:bodyPr/>
          <a:lstStyle/>
          <a:p>
            <a:r>
              <a:rPr lang="en-GB" dirty="0"/>
              <a:t>Copyright education in the cultural heritage sector</a:t>
            </a:r>
          </a:p>
        </p:txBody>
      </p:sp>
      <p:sp>
        <p:nvSpPr>
          <p:cNvPr id="4" name="Horizontal Scroll 3"/>
          <p:cNvSpPr/>
          <p:nvPr/>
        </p:nvSpPr>
        <p:spPr>
          <a:xfrm rot="21439328">
            <a:off x="2906830" y="4735630"/>
            <a:ext cx="4321743" cy="1203158"/>
          </a:xfrm>
          <a:prstGeom prst="horizontalScroll">
            <a:avLst/>
          </a:prstGeom>
          <a:ln>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solidFill>
                  <a:schemeClr val="tx1">
                    <a:lumMod val="75000"/>
                    <a:lumOff val="25000"/>
                  </a:schemeClr>
                </a:solidFill>
                <a:latin typeface="Bahnschrift" panose="020B0502040204020203" pitchFamily="34" charset="0"/>
              </a:rPr>
              <a:t>“Staff </a:t>
            </a:r>
            <a:r>
              <a:rPr lang="en-GB" dirty="0">
                <a:solidFill>
                  <a:schemeClr val="tx1">
                    <a:lumMod val="75000"/>
                    <a:lumOff val="25000"/>
                  </a:schemeClr>
                </a:solidFill>
                <a:latin typeface="Bahnschrift" panose="020B0502040204020203" pitchFamily="34" charset="0"/>
              </a:rPr>
              <a:t>generally view copyright as quite </a:t>
            </a:r>
            <a:r>
              <a:rPr lang="en-GB" dirty="0" smtClean="0">
                <a:solidFill>
                  <a:schemeClr val="tx1">
                    <a:lumMod val="75000"/>
                    <a:lumOff val="25000"/>
                  </a:schemeClr>
                </a:solidFill>
                <a:latin typeface="Bahnschrift" panose="020B0502040204020203" pitchFamily="34" charset="0"/>
              </a:rPr>
              <a:t>dry”</a:t>
            </a:r>
            <a:endParaRPr lang="en-GB" dirty="0">
              <a:solidFill>
                <a:schemeClr val="tx1">
                  <a:lumMod val="75000"/>
                  <a:lumOff val="25000"/>
                </a:schemeClr>
              </a:solidFill>
              <a:latin typeface="Bahnschrift" panose="020B0502040204020203" pitchFamily="34" charset="0"/>
            </a:endParaRPr>
          </a:p>
        </p:txBody>
      </p:sp>
      <p:sp>
        <p:nvSpPr>
          <p:cNvPr id="5" name="TextBox 4"/>
          <p:cNvSpPr txBox="1"/>
          <p:nvPr/>
        </p:nvSpPr>
        <p:spPr>
          <a:xfrm rot="21362985">
            <a:off x="9009897" y="3883283"/>
            <a:ext cx="1691489" cy="369332"/>
          </a:xfrm>
          <a:prstGeom prst="rect">
            <a:avLst/>
          </a:prstGeom>
          <a:noFill/>
        </p:spPr>
        <p:txBody>
          <a:bodyPr wrap="none" rtlCol="0">
            <a:spAutoFit/>
          </a:bodyPr>
          <a:lstStyle/>
          <a:p>
            <a:r>
              <a:rPr lang="en-GB" dirty="0" smtClean="0">
                <a:solidFill>
                  <a:schemeClr val="accent1">
                    <a:lumMod val="75000"/>
                  </a:schemeClr>
                </a:solidFill>
              </a:rPr>
              <a:t>Alison Davidson</a:t>
            </a:r>
            <a:endParaRPr lang="en-GB" dirty="0">
              <a:solidFill>
                <a:schemeClr val="accent1">
                  <a:lumMod val="75000"/>
                </a:schemeClr>
              </a:solidFill>
            </a:endParaRPr>
          </a:p>
        </p:txBody>
      </p:sp>
    </p:spTree>
    <p:extLst>
      <p:ext uri="{BB962C8B-B14F-4D97-AF65-F5344CB8AC3E}">
        <p14:creationId xmlns:p14="http://schemas.microsoft.com/office/powerpoint/2010/main" val="2510877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The Situation</a:t>
            </a:r>
            <a:endParaRPr lang="en-GB" dirty="0"/>
          </a:p>
        </p:txBody>
      </p:sp>
      <p:sp>
        <p:nvSpPr>
          <p:cNvPr id="4" name="Content Placeholder 3"/>
          <p:cNvSpPr>
            <a:spLocks noGrp="1"/>
          </p:cNvSpPr>
          <p:nvPr>
            <p:ph sz="quarter" idx="13"/>
          </p:nvPr>
        </p:nvSpPr>
        <p:spPr/>
        <p:txBody>
          <a:bodyPr/>
          <a:lstStyle/>
          <a:p>
            <a:pPr marL="0" indent="0" algn="ctr">
              <a:buNone/>
            </a:pPr>
            <a:r>
              <a:rPr lang="en-GB" dirty="0">
                <a:latin typeface="Bahnschrift" panose="020B0502040204020203" pitchFamily="34" charset="0"/>
              </a:rPr>
              <a:t>Its </a:t>
            </a:r>
            <a:r>
              <a:rPr lang="en-GB" dirty="0" smtClean="0">
                <a:latin typeface="Bahnschrift" panose="020B0502040204020203" pitchFamily="34" charset="0"/>
              </a:rPr>
              <a:t>2021. </a:t>
            </a:r>
          </a:p>
          <a:p>
            <a:pPr marL="0" indent="0" algn="ctr">
              <a:buNone/>
            </a:pPr>
            <a:r>
              <a:rPr lang="en-GB" dirty="0" smtClean="0">
                <a:latin typeface="Bahnschrift" panose="020B0502040204020203" pitchFamily="34" charset="0"/>
              </a:rPr>
              <a:t>no </a:t>
            </a:r>
            <a:r>
              <a:rPr lang="en-GB" dirty="0">
                <a:latin typeface="Bahnschrift" panose="020B0502040204020203" pitchFamily="34" charset="0"/>
              </a:rPr>
              <a:t>one’s had copyright training since </a:t>
            </a:r>
            <a:r>
              <a:rPr lang="en-GB" dirty="0" smtClean="0">
                <a:latin typeface="Bahnschrift" panose="020B0502040204020203" pitchFamily="34" charset="0"/>
              </a:rPr>
              <a:t>2019. </a:t>
            </a:r>
          </a:p>
          <a:p>
            <a:pPr marL="0" indent="0" algn="ctr">
              <a:buNone/>
            </a:pPr>
            <a:r>
              <a:rPr lang="en-GB" dirty="0" smtClean="0">
                <a:latin typeface="Bahnschrift" panose="020B0502040204020203" pitchFamily="34" charset="0"/>
              </a:rPr>
              <a:t>hybrid working is king. </a:t>
            </a:r>
          </a:p>
          <a:p>
            <a:pPr marL="0" indent="0" algn="ctr">
              <a:buNone/>
            </a:pPr>
            <a:r>
              <a:rPr lang="en-GB" dirty="0" smtClean="0">
                <a:latin typeface="Bahnschrift" panose="020B0502040204020203" pitchFamily="34" charset="0"/>
              </a:rPr>
              <a:t>Staff are divided between two </a:t>
            </a:r>
            <a:r>
              <a:rPr lang="en-GB" dirty="0">
                <a:latin typeface="Bahnschrift" panose="020B0502040204020203" pitchFamily="34" charset="0"/>
              </a:rPr>
              <a:t>different </a:t>
            </a:r>
            <a:r>
              <a:rPr lang="en-GB" dirty="0" smtClean="0">
                <a:latin typeface="Bahnschrift" panose="020B0502040204020203" pitchFamily="34" charset="0"/>
              </a:rPr>
              <a:t>locations. </a:t>
            </a:r>
            <a:endParaRPr lang="en-GB" dirty="0">
              <a:latin typeface="Bahnschrift" panose="020B0502040204020203" pitchFamily="34" charset="0"/>
            </a:endParaRPr>
          </a:p>
          <a:p>
            <a:pPr marL="0" indent="0">
              <a:buNone/>
            </a:pPr>
            <a:endParaRPr lang="en-GB" dirty="0"/>
          </a:p>
        </p:txBody>
      </p:sp>
    </p:spTree>
    <p:extLst>
      <p:ext uri="{BB962C8B-B14F-4D97-AF65-F5344CB8AC3E}">
        <p14:creationId xmlns:p14="http://schemas.microsoft.com/office/powerpoint/2010/main" val="15605769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Task</a:t>
            </a:r>
            <a:endParaRPr lang="en-GB" dirty="0"/>
          </a:p>
        </p:txBody>
      </p:sp>
      <p:sp>
        <p:nvSpPr>
          <p:cNvPr id="3" name="Content Placeholder 2"/>
          <p:cNvSpPr>
            <a:spLocks noGrp="1"/>
          </p:cNvSpPr>
          <p:nvPr>
            <p:ph sz="quarter" idx="13"/>
          </p:nvPr>
        </p:nvSpPr>
        <p:spPr>
          <a:xfrm>
            <a:off x="685800" y="2063397"/>
            <a:ext cx="10394707" cy="2398876"/>
          </a:xfrm>
        </p:spPr>
        <p:txBody>
          <a:bodyPr>
            <a:normAutofit lnSpcReduction="10000"/>
          </a:bodyPr>
          <a:lstStyle/>
          <a:p>
            <a:pPr marL="0" indent="0">
              <a:buNone/>
            </a:pPr>
            <a:endParaRPr lang="en-GB" dirty="0" smtClean="0">
              <a:latin typeface="Bahnschrift" panose="020B0502040204020203" pitchFamily="34" charset="0"/>
            </a:endParaRPr>
          </a:p>
          <a:p>
            <a:pPr marL="0" indent="0">
              <a:buNone/>
            </a:pPr>
            <a:r>
              <a:rPr lang="en-GB" dirty="0" smtClean="0">
                <a:latin typeface="Bahnschrift" panose="020B0502040204020203" pitchFamily="34" charset="0"/>
              </a:rPr>
              <a:t>Teach all staff, new and old</a:t>
            </a:r>
            <a:r>
              <a:rPr lang="en-GB" dirty="0">
                <a:latin typeface="Bahnschrift" panose="020B0502040204020203" pitchFamily="34" charset="0"/>
              </a:rPr>
              <a:t>:</a:t>
            </a:r>
            <a:endParaRPr lang="en-GB" dirty="0" smtClean="0">
              <a:latin typeface="Bahnschrift" panose="020B0502040204020203" pitchFamily="34" charset="0"/>
            </a:endParaRPr>
          </a:p>
          <a:p>
            <a:pPr marL="457200" indent="-457200">
              <a:buFont typeface="+mj-lt"/>
              <a:buAutoNum type="arabicPeriod"/>
            </a:pPr>
            <a:r>
              <a:rPr lang="en-GB" dirty="0" smtClean="0">
                <a:latin typeface="Bahnschrift" panose="020B0502040204020203" pitchFamily="34" charset="0"/>
              </a:rPr>
              <a:t>what copyright protects, </a:t>
            </a:r>
          </a:p>
          <a:p>
            <a:pPr marL="457200" indent="-457200">
              <a:buFont typeface="+mj-lt"/>
              <a:buAutoNum type="arabicPeriod"/>
            </a:pPr>
            <a:r>
              <a:rPr lang="en-GB" dirty="0" smtClean="0">
                <a:latin typeface="Bahnschrift" panose="020B0502040204020203" pitchFamily="34" charset="0"/>
              </a:rPr>
              <a:t>how long it protects it for, </a:t>
            </a:r>
          </a:p>
          <a:p>
            <a:pPr marL="457200" indent="-457200">
              <a:buFont typeface="+mj-lt"/>
              <a:buAutoNum type="arabicPeriod"/>
            </a:pPr>
            <a:r>
              <a:rPr lang="en-GB" dirty="0" smtClean="0">
                <a:latin typeface="Bahnschrift" panose="020B0502040204020203" pitchFamily="34" charset="0"/>
              </a:rPr>
              <a:t>and – most importantly – how in-copyright material can still be used. </a:t>
            </a:r>
            <a:endParaRPr lang="en-GB" dirty="0">
              <a:latin typeface="Bahnschrift" panose="020B0502040204020203" pitchFamily="34" charset="0"/>
            </a:endParaRPr>
          </a:p>
        </p:txBody>
      </p:sp>
    </p:spTree>
    <p:extLst>
      <p:ext uri="{BB962C8B-B14F-4D97-AF65-F5344CB8AC3E}">
        <p14:creationId xmlns:p14="http://schemas.microsoft.com/office/powerpoint/2010/main" val="27773925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action</a:t>
            </a:r>
            <a:endParaRPr lang="en-GB" dirty="0"/>
          </a:p>
        </p:txBody>
      </p:sp>
      <p:sp>
        <p:nvSpPr>
          <p:cNvPr id="3" name="Content Placeholder 2"/>
          <p:cNvSpPr>
            <a:spLocks noGrp="1"/>
          </p:cNvSpPr>
          <p:nvPr>
            <p:ph sz="quarter" idx="13"/>
          </p:nvPr>
        </p:nvSpPr>
        <p:spPr>
          <a:xfrm>
            <a:off x="685800" y="1815342"/>
            <a:ext cx="10394707" cy="3559243"/>
          </a:xfrm>
        </p:spPr>
        <p:txBody>
          <a:bodyPr>
            <a:normAutofit lnSpcReduction="10000"/>
          </a:bodyPr>
          <a:lstStyle/>
          <a:p>
            <a:pPr marL="0" indent="0">
              <a:lnSpc>
                <a:spcPct val="200000"/>
              </a:lnSpc>
              <a:buNone/>
            </a:pPr>
            <a:r>
              <a:rPr lang="en-GB" b="1" dirty="0">
                <a:solidFill>
                  <a:schemeClr val="accent1"/>
                </a:solidFill>
                <a:latin typeface="Bahnschrift" panose="020B0502040204020203" pitchFamily="34" charset="0"/>
              </a:rPr>
              <a:t>Step 1:</a:t>
            </a:r>
            <a:r>
              <a:rPr lang="en-GB" dirty="0">
                <a:latin typeface="Bahnschrift" panose="020B0502040204020203" pitchFamily="34" charset="0"/>
              </a:rPr>
              <a:t> Prioritise.</a:t>
            </a:r>
          </a:p>
          <a:p>
            <a:pPr marL="0" indent="0">
              <a:lnSpc>
                <a:spcPct val="200000"/>
              </a:lnSpc>
              <a:buNone/>
            </a:pPr>
            <a:r>
              <a:rPr lang="en-GB" b="1" dirty="0">
                <a:solidFill>
                  <a:schemeClr val="accent1"/>
                </a:solidFill>
                <a:latin typeface="Bahnschrift" panose="020B0502040204020203" pitchFamily="34" charset="0"/>
              </a:rPr>
              <a:t>Step 2:</a:t>
            </a:r>
            <a:r>
              <a:rPr lang="en-GB" dirty="0">
                <a:latin typeface="Bahnschrift" panose="020B0502040204020203" pitchFamily="34" charset="0"/>
              </a:rPr>
              <a:t> Find </a:t>
            </a:r>
            <a:r>
              <a:rPr lang="en-GB" dirty="0" smtClean="0">
                <a:latin typeface="Bahnschrift" panose="020B0502040204020203" pitchFamily="34" charset="0"/>
              </a:rPr>
              <a:t>an insider.</a:t>
            </a:r>
            <a:endParaRPr lang="en-GB" dirty="0">
              <a:latin typeface="Bahnschrift" panose="020B0502040204020203" pitchFamily="34" charset="0"/>
            </a:endParaRPr>
          </a:p>
          <a:p>
            <a:pPr marL="0" indent="0">
              <a:lnSpc>
                <a:spcPct val="200000"/>
              </a:lnSpc>
              <a:buNone/>
            </a:pPr>
            <a:r>
              <a:rPr lang="en-GB" b="1" dirty="0">
                <a:solidFill>
                  <a:schemeClr val="accent1"/>
                </a:solidFill>
                <a:latin typeface="Bahnschrift" panose="020B0502040204020203" pitchFamily="34" charset="0"/>
              </a:rPr>
              <a:t>Step 3:</a:t>
            </a:r>
            <a:r>
              <a:rPr lang="en-GB" dirty="0">
                <a:latin typeface="Bahnschrift" panose="020B0502040204020203" pitchFamily="34" charset="0"/>
              </a:rPr>
              <a:t> </a:t>
            </a:r>
            <a:r>
              <a:rPr lang="en-GB" dirty="0" smtClean="0">
                <a:latin typeface="Bahnschrift" panose="020B0502040204020203" pitchFamily="34" charset="0"/>
              </a:rPr>
              <a:t>Time it right. </a:t>
            </a:r>
            <a:endParaRPr lang="en-GB" dirty="0">
              <a:latin typeface="Bahnschrift" panose="020B0502040204020203" pitchFamily="34" charset="0"/>
            </a:endParaRPr>
          </a:p>
          <a:p>
            <a:pPr marL="0" indent="0">
              <a:lnSpc>
                <a:spcPct val="200000"/>
              </a:lnSpc>
              <a:buNone/>
            </a:pPr>
            <a:r>
              <a:rPr lang="en-GB" b="1" dirty="0">
                <a:solidFill>
                  <a:schemeClr val="accent1"/>
                </a:solidFill>
                <a:latin typeface="Bahnschrift" panose="020B0502040204020203" pitchFamily="34" charset="0"/>
              </a:rPr>
              <a:t>Step 4:</a:t>
            </a:r>
            <a:r>
              <a:rPr lang="en-GB" dirty="0">
                <a:latin typeface="Bahnschrift" panose="020B0502040204020203" pitchFamily="34" charset="0"/>
              </a:rPr>
              <a:t> </a:t>
            </a:r>
            <a:r>
              <a:rPr lang="en-GB" dirty="0" smtClean="0">
                <a:latin typeface="Bahnschrift" panose="020B0502040204020203" pitchFamily="34" charset="0"/>
              </a:rPr>
              <a:t>Research. </a:t>
            </a:r>
          </a:p>
          <a:p>
            <a:pPr marL="0" indent="0">
              <a:lnSpc>
                <a:spcPct val="200000"/>
              </a:lnSpc>
              <a:buNone/>
            </a:pPr>
            <a:r>
              <a:rPr lang="en-GB" b="1" dirty="0" smtClean="0">
                <a:solidFill>
                  <a:schemeClr val="accent1"/>
                </a:solidFill>
                <a:latin typeface="Bahnschrift" panose="020B0502040204020203" pitchFamily="34" charset="0"/>
              </a:rPr>
              <a:t>Step </a:t>
            </a:r>
            <a:r>
              <a:rPr lang="en-GB" b="1" dirty="0">
                <a:solidFill>
                  <a:schemeClr val="accent1"/>
                </a:solidFill>
                <a:latin typeface="Bahnschrift" panose="020B0502040204020203" pitchFamily="34" charset="0"/>
              </a:rPr>
              <a:t>5:</a:t>
            </a:r>
            <a:r>
              <a:rPr lang="en-GB" dirty="0">
                <a:latin typeface="Bahnschrift" panose="020B0502040204020203" pitchFamily="34" charset="0"/>
              </a:rPr>
              <a:t> </a:t>
            </a:r>
            <a:r>
              <a:rPr lang="en-GB" dirty="0" smtClean="0">
                <a:latin typeface="Bahnschrift" panose="020B0502040204020203" pitchFamily="34" charset="0"/>
              </a:rPr>
              <a:t>Pitch </a:t>
            </a:r>
            <a:r>
              <a:rPr lang="en-GB" dirty="0">
                <a:latin typeface="Bahnschrift" panose="020B0502040204020203" pitchFamily="34" charset="0"/>
              </a:rPr>
              <a:t>it at the right level. </a:t>
            </a:r>
          </a:p>
        </p:txBody>
      </p:sp>
      <p:pic>
        <p:nvPicPr>
          <p:cNvPr id="4" name="Picture 3" descr="Clipart - Liste / Lis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5099" y="926958"/>
            <a:ext cx="528299" cy="647227"/>
          </a:xfrm>
          <a:prstGeom prst="rect">
            <a:avLst/>
          </a:prstGeom>
        </p:spPr>
      </p:pic>
      <p:pic>
        <p:nvPicPr>
          <p:cNvPr id="5" name="Picture 4" descr="Spy 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16042" y="1844424"/>
            <a:ext cx="1184173" cy="1184173"/>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92273" y="3831564"/>
            <a:ext cx="760878" cy="760878"/>
          </a:xfrm>
          <a:prstGeom prst="rect">
            <a:avLst/>
          </a:prstGeom>
        </p:spPr>
      </p:pic>
      <p:pic>
        <p:nvPicPr>
          <p:cNvPr id="7" name="Picture 6"/>
          <p:cNvPicPr>
            <a:picLocks noChangeAspect="1"/>
          </p:cNvPicPr>
          <p:nvPr/>
        </p:nvPicPr>
        <p:blipFill>
          <a:blip r:embed="rId6">
            <a:clrChange>
              <a:clrFrom>
                <a:srgbClr val="000000">
                  <a:alpha val="0"/>
                </a:srgbClr>
              </a:clrFrom>
              <a:clrTo>
                <a:srgbClr val="000000">
                  <a:alpha val="0"/>
                </a:srgbClr>
              </a:clrTo>
            </a:clrChange>
            <a:biLevel thresh="25000"/>
            <a:extLst>
              <a:ext uri="{28A0092B-C50C-407E-A947-70E740481C1C}">
                <a14:useLocalDpi xmlns:a14="http://schemas.microsoft.com/office/drawing/2010/main" val="0"/>
              </a:ext>
            </a:extLst>
          </a:blip>
          <a:stretch>
            <a:fillRect/>
          </a:stretch>
        </p:blipFill>
        <p:spPr>
          <a:xfrm>
            <a:off x="6930812" y="3869307"/>
            <a:ext cx="723135" cy="723135"/>
          </a:xfrm>
          <a:prstGeom prst="rect">
            <a:avLst/>
          </a:prstGeom>
        </p:spPr>
      </p:pic>
      <p:pic>
        <p:nvPicPr>
          <p:cNvPr id="10" name="Picture 9" descr="Clipart - Baseball Offwhite"/>
          <p:cNvPicPr>
            <a:picLocks noChangeAspect="1"/>
          </p:cNvPicPr>
          <p:nvPr/>
        </p:nvPicPr>
        <p:blipFill>
          <a:blip r:embed="rId7">
            <a:biLevel thresh="75000"/>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6420553" y="2148913"/>
            <a:ext cx="612149" cy="596845"/>
          </a:xfrm>
          <a:prstGeom prst="rect">
            <a:avLst/>
          </a:prstGeom>
        </p:spPr>
      </p:pic>
      <p:sp>
        <p:nvSpPr>
          <p:cNvPr id="9" name="Right Arrow 8"/>
          <p:cNvSpPr/>
          <p:nvPr/>
        </p:nvSpPr>
        <p:spPr>
          <a:xfrm rot="1500000">
            <a:off x="8934438" y="1534707"/>
            <a:ext cx="316038" cy="3803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ight Arrow 10"/>
          <p:cNvSpPr/>
          <p:nvPr/>
        </p:nvSpPr>
        <p:spPr>
          <a:xfrm rot="7080000">
            <a:off x="9537230" y="3360025"/>
            <a:ext cx="316038" cy="3803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ight Arrow 11"/>
          <p:cNvSpPr/>
          <p:nvPr/>
        </p:nvSpPr>
        <p:spPr>
          <a:xfrm rot="10620000">
            <a:off x="8127624" y="4040701"/>
            <a:ext cx="316038" cy="3803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ight Arrow 12"/>
          <p:cNvSpPr/>
          <p:nvPr/>
        </p:nvSpPr>
        <p:spPr>
          <a:xfrm rot="16260000">
            <a:off x="6568607" y="3188222"/>
            <a:ext cx="316038" cy="3803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Arrow 13"/>
          <p:cNvSpPr/>
          <p:nvPr/>
        </p:nvSpPr>
        <p:spPr>
          <a:xfrm rot="18660000">
            <a:off x="7180097" y="1539595"/>
            <a:ext cx="316038" cy="3803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749591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result</a:t>
            </a:r>
            <a:endParaRPr lang="en-GB" dirty="0"/>
          </a:p>
        </p:txBody>
      </p:sp>
      <p:sp>
        <p:nvSpPr>
          <p:cNvPr id="4" name="Horizontal Scroll 3"/>
          <p:cNvSpPr/>
          <p:nvPr/>
        </p:nvSpPr>
        <p:spPr>
          <a:xfrm rot="21288342">
            <a:off x="4410159" y="315834"/>
            <a:ext cx="4321743" cy="1203158"/>
          </a:xfrm>
          <a:prstGeom prst="horizontalScroll">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solidFill>
                  <a:schemeClr val="bg1">
                    <a:lumMod val="50000"/>
                  </a:schemeClr>
                </a:solidFill>
                <a:latin typeface="Bahnschrift" panose="020B0502040204020203" pitchFamily="34" charset="0"/>
              </a:rPr>
              <a:t>“</a:t>
            </a:r>
            <a:r>
              <a:rPr lang="en-GB" dirty="0">
                <a:latin typeface="Bahnschrift" panose="020B0502040204020203" pitchFamily="34" charset="0"/>
              </a:rPr>
              <a:t>It was excellent, I can't see how it could be </a:t>
            </a:r>
            <a:r>
              <a:rPr lang="en-GB" dirty="0" smtClean="0">
                <a:latin typeface="Bahnschrift" panose="020B0502040204020203" pitchFamily="34" charset="0"/>
              </a:rPr>
              <a:t>improved</a:t>
            </a:r>
            <a:r>
              <a:rPr lang="en-GB" dirty="0" smtClean="0">
                <a:solidFill>
                  <a:schemeClr val="bg1">
                    <a:lumMod val="50000"/>
                  </a:schemeClr>
                </a:solidFill>
                <a:latin typeface="Bahnschrift" panose="020B0502040204020203" pitchFamily="34" charset="0"/>
              </a:rPr>
              <a:t>”</a:t>
            </a:r>
            <a:endParaRPr lang="en-GB" dirty="0">
              <a:solidFill>
                <a:schemeClr val="bg1">
                  <a:lumMod val="50000"/>
                </a:schemeClr>
              </a:solidFill>
              <a:latin typeface="Bahnschrift" panose="020B0502040204020203" pitchFamily="34" charset="0"/>
            </a:endParaRPr>
          </a:p>
        </p:txBody>
      </p:sp>
      <p:sp>
        <p:nvSpPr>
          <p:cNvPr id="6" name="Horizontal Scroll 5"/>
          <p:cNvSpPr/>
          <p:nvPr/>
        </p:nvSpPr>
        <p:spPr>
          <a:xfrm rot="361205">
            <a:off x="275102" y="1914524"/>
            <a:ext cx="3541591" cy="1942292"/>
          </a:xfrm>
          <a:prstGeom prst="horizontalScroll">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solidFill>
                  <a:schemeClr val="bg1">
                    <a:lumMod val="50000"/>
                  </a:schemeClr>
                </a:solidFill>
                <a:latin typeface="Bahnschrift" panose="020B0502040204020203" pitchFamily="34" charset="0"/>
              </a:rPr>
              <a:t>“</a:t>
            </a:r>
            <a:r>
              <a:rPr lang="en-GB" dirty="0">
                <a:latin typeface="Bahnschrift" panose="020B0502040204020203" pitchFamily="34" charset="0"/>
              </a:rPr>
              <a:t>Found it so interesting and useful that I wish there had been more time</a:t>
            </a:r>
            <a:r>
              <a:rPr lang="en-GB" dirty="0" smtClean="0">
                <a:solidFill>
                  <a:schemeClr val="bg1">
                    <a:lumMod val="50000"/>
                  </a:schemeClr>
                </a:solidFill>
                <a:latin typeface="Bahnschrift" panose="020B0502040204020203" pitchFamily="34" charset="0"/>
              </a:rPr>
              <a:t>”</a:t>
            </a:r>
            <a:endParaRPr lang="en-GB" dirty="0">
              <a:solidFill>
                <a:schemeClr val="bg1">
                  <a:lumMod val="50000"/>
                </a:schemeClr>
              </a:solidFill>
              <a:latin typeface="Bahnschrift" panose="020B0502040204020203" pitchFamily="34" charset="0"/>
            </a:endParaRPr>
          </a:p>
        </p:txBody>
      </p:sp>
      <p:sp>
        <p:nvSpPr>
          <p:cNvPr id="7" name="Horizontal Scroll 6"/>
          <p:cNvSpPr/>
          <p:nvPr/>
        </p:nvSpPr>
        <p:spPr>
          <a:xfrm rot="187828">
            <a:off x="491354" y="4143818"/>
            <a:ext cx="4782578" cy="1203158"/>
          </a:xfrm>
          <a:prstGeom prst="horizontalScroll">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solidFill>
                  <a:schemeClr val="bg1">
                    <a:lumMod val="50000"/>
                  </a:schemeClr>
                </a:solidFill>
                <a:latin typeface="Bahnschrift" panose="020B0502040204020203" pitchFamily="34" charset="0"/>
              </a:rPr>
              <a:t>“</a:t>
            </a:r>
            <a:r>
              <a:rPr lang="en-GB" dirty="0">
                <a:latin typeface="Bahnschrift" panose="020B0502040204020203" pitchFamily="34" charset="0"/>
              </a:rPr>
              <a:t>I found it really interesting with many relevant sections for my </a:t>
            </a:r>
            <a:r>
              <a:rPr lang="en-GB" dirty="0" smtClean="0">
                <a:latin typeface="Bahnschrift" panose="020B0502040204020203" pitchFamily="34" charset="0"/>
              </a:rPr>
              <a:t>role</a:t>
            </a:r>
            <a:r>
              <a:rPr lang="en-GB" dirty="0" smtClean="0">
                <a:solidFill>
                  <a:schemeClr val="bg1">
                    <a:lumMod val="50000"/>
                  </a:schemeClr>
                </a:solidFill>
                <a:latin typeface="Bahnschrift" panose="020B0502040204020203" pitchFamily="34" charset="0"/>
              </a:rPr>
              <a:t>”</a:t>
            </a:r>
            <a:endParaRPr lang="en-GB" dirty="0">
              <a:solidFill>
                <a:schemeClr val="bg1">
                  <a:lumMod val="50000"/>
                </a:schemeClr>
              </a:solidFill>
              <a:latin typeface="Bahnschrift" panose="020B0502040204020203" pitchFamily="34" charset="0"/>
            </a:endParaRPr>
          </a:p>
        </p:txBody>
      </p:sp>
      <p:sp>
        <p:nvSpPr>
          <p:cNvPr id="8" name="Horizontal Scroll 7"/>
          <p:cNvSpPr/>
          <p:nvPr/>
        </p:nvSpPr>
        <p:spPr>
          <a:xfrm rot="250753">
            <a:off x="7238392" y="1317829"/>
            <a:ext cx="4219879" cy="2577052"/>
          </a:xfrm>
          <a:prstGeom prst="horizontalScroll">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solidFill>
                  <a:schemeClr val="bg1">
                    <a:lumMod val="50000"/>
                  </a:schemeClr>
                </a:solidFill>
                <a:latin typeface="Bahnschrift" panose="020B0502040204020203" pitchFamily="34" charset="0"/>
              </a:rPr>
              <a:t>“</a:t>
            </a:r>
            <a:r>
              <a:rPr lang="en-GB" dirty="0">
                <a:latin typeface="Bahnschrift" panose="020B0502040204020203" pitchFamily="34" charset="0"/>
              </a:rPr>
              <a:t>The trainer was very knowledgeable The PowerPoint presentation was so easy to understand the important points and the BL wiki contents are useful for me to refresh and fortify my memory</a:t>
            </a:r>
            <a:r>
              <a:rPr lang="en-GB" dirty="0" smtClean="0">
                <a:solidFill>
                  <a:schemeClr val="bg1">
                    <a:lumMod val="50000"/>
                  </a:schemeClr>
                </a:solidFill>
                <a:latin typeface="Bahnschrift" panose="020B0502040204020203" pitchFamily="34" charset="0"/>
              </a:rPr>
              <a:t>”</a:t>
            </a:r>
            <a:endParaRPr lang="en-GB" dirty="0">
              <a:solidFill>
                <a:schemeClr val="bg1">
                  <a:lumMod val="50000"/>
                </a:schemeClr>
              </a:solidFill>
              <a:latin typeface="Bahnschrift" panose="020B0502040204020203" pitchFamily="34" charset="0"/>
            </a:endParaRPr>
          </a:p>
        </p:txBody>
      </p:sp>
      <p:sp>
        <p:nvSpPr>
          <p:cNvPr id="9" name="Horizontal Scroll 8"/>
          <p:cNvSpPr/>
          <p:nvPr/>
        </p:nvSpPr>
        <p:spPr>
          <a:xfrm>
            <a:off x="7243867" y="4120316"/>
            <a:ext cx="2853660" cy="1150154"/>
          </a:xfrm>
          <a:prstGeom prst="horizontalScroll">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GB" dirty="0">
                <a:solidFill>
                  <a:schemeClr val="tx1"/>
                </a:solidFill>
                <a:latin typeface="Bahnschrift" panose="020B0502040204020203" pitchFamily="34" charset="0"/>
              </a:rPr>
              <a:t>“Perhaps a bit </a:t>
            </a:r>
            <a:r>
              <a:rPr lang="en-GB" dirty="0" smtClean="0">
                <a:solidFill>
                  <a:schemeClr val="tx1"/>
                </a:solidFill>
                <a:latin typeface="Bahnschrift" panose="020B0502040204020203" pitchFamily="34" charset="0"/>
              </a:rPr>
              <a:t>longer”</a:t>
            </a:r>
            <a:endParaRPr lang="en-GB" dirty="0">
              <a:solidFill>
                <a:schemeClr val="tx1"/>
              </a:solidFill>
              <a:latin typeface="Bahnschrift" panose="020B0502040204020203" pitchFamily="34" charset="0"/>
            </a:endParaRPr>
          </a:p>
        </p:txBody>
      </p:sp>
      <p:grpSp>
        <p:nvGrpSpPr>
          <p:cNvPr id="15" name="Group 14"/>
          <p:cNvGrpSpPr/>
          <p:nvPr/>
        </p:nvGrpSpPr>
        <p:grpSpPr>
          <a:xfrm>
            <a:off x="4085461" y="3064986"/>
            <a:ext cx="2770700" cy="385010"/>
            <a:chOff x="2307613" y="5024388"/>
            <a:chExt cx="2770700" cy="385010"/>
          </a:xfrm>
        </p:grpSpPr>
        <p:sp>
          <p:nvSpPr>
            <p:cNvPr id="10" name="5-Point Star 9"/>
            <p:cNvSpPr/>
            <p:nvPr/>
          </p:nvSpPr>
          <p:spPr>
            <a:xfrm>
              <a:off x="2307613" y="5024388"/>
              <a:ext cx="426502" cy="38501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5-Point Star 10"/>
            <p:cNvSpPr/>
            <p:nvPr/>
          </p:nvSpPr>
          <p:spPr>
            <a:xfrm>
              <a:off x="2900901" y="5024388"/>
              <a:ext cx="426502" cy="38501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5-Point Star 11"/>
            <p:cNvSpPr/>
            <p:nvPr/>
          </p:nvSpPr>
          <p:spPr>
            <a:xfrm>
              <a:off x="3494189" y="5024388"/>
              <a:ext cx="426502" cy="38501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5-Point Star 12"/>
            <p:cNvSpPr/>
            <p:nvPr/>
          </p:nvSpPr>
          <p:spPr>
            <a:xfrm>
              <a:off x="4073000" y="5024388"/>
              <a:ext cx="426502" cy="38501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5-Point Star 13"/>
            <p:cNvSpPr/>
            <p:nvPr/>
          </p:nvSpPr>
          <p:spPr>
            <a:xfrm>
              <a:off x="4651811" y="5024388"/>
              <a:ext cx="426502" cy="385010"/>
            </a:xfrm>
            <a:prstGeom prst="star5">
              <a:avLst/>
            </a:prstGeom>
            <a:gradFill flip="none" rotWithShape="1">
              <a:gsLst>
                <a:gs pos="64000">
                  <a:srgbClr val="C00000"/>
                </a:gs>
                <a:gs pos="66000">
                  <a:schemeClr val="accent1">
                    <a:tint val="23500"/>
                    <a:satMod val="160000"/>
                  </a:scheme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6" name="TextBox 15"/>
          <p:cNvSpPr txBox="1"/>
          <p:nvPr/>
        </p:nvSpPr>
        <p:spPr>
          <a:xfrm>
            <a:off x="4454195" y="2637045"/>
            <a:ext cx="2165978" cy="369332"/>
          </a:xfrm>
          <a:prstGeom prst="rect">
            <a:avLst/>
          </a:prstGeom>
          <a:noFill/>
        </p:spPr>
        <p:txBody>
          <a:bodyPr wrap="none" rtlCol="0">
            <a:spAutoFit/>
          </a:bodyPr>
          <a:lstStyle/>
          <a:p>
            <a:r>
              <a:rPr lang="en-GB" dirty="0" smtClean="0"/>
              <a:t>Average Rating: 4.7/5</a:t>
            </a:r>
            <a:endParaRPr lang="en-GB" dirty="0"/>
          </a:p>
        </p:txBody>
      </p:sp>
    </p:spTree>
    <p:extLst>
      <p:ext uri="{BB962C8B-B14F-4D97-AF65-F5344CB8AC3E}">
        <p14:creationId xmlns:p14="http://schemas.microsoft.com/office/powerpoint/2010/main" val="335158716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TM04033927[[fn=Main Event]]</Template>
  <TotalTime>1030</TotalTime>
  <Words>216</Words>
  <Application>Microsoft Office PowerPoint</Application>
  <PresentationFormat>Widescreen</PresentationFormat>
  <Paragraphs>33</Paragraphs>
  <Slides>5</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Bahnschrift</vt:lpstr>
      <vt:lpstr>Calibri</vt:lpstr>
      <vt:lpstr>Impact</vt:lpstr>
      <vt:lpstr>Main Event</vt:lpstr>
      <vt:lpstr>Teaching copyright to everyone everywhere all at once</vt:lpstr>
      <vt:lpstr>The Situation</vt:lpstr>
      <vt:lpstr>The Task</vt:lpstr>
      <vt:lpstr>The action</vt:lpstr>
      <vt:lpstr>The result</vt:lpstr>
    </vt:vector>
  </TitlesOfParts>
  <Company>The British Library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Teaching copyright to everyone everywhere all at once</dc:title>
  <dc:creator>Davidson, Alison</dc:creator>
  <cp:lastModifiedBy>Davidson, Alison</cp:lastModifiedBy>
  <cp:revision>27</cp:revision>
  <dcterms:created xsi:type="dcterms:W3CDTF">2023-06-30T10:17:00Z</dcterms:created>
  <dcterms:modified xsi:type="dcterms:W3CDTF">2023-07-14T16:44:14Z</dcterms:modified>
</cp:coreProperties>
</file>