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61" r:id="rId1"/>
    <p:sldMasterId id="2147483678" r:id="rId2"/>
    <p:sldMasterId id="2147483697" r:id="rId3"/>
  </p:sldMasterIdLst>
  <p:notesMasterIdLst>
    <p:notesMasterId r:id="rId21"/>
  </p:notesMasterIdLst>
  <p:sldIdLst>
    <p:sldId id="256" r:id="rId4"/>
    <p:sldId id="722" r:id="rId5"/>
    <p:sldId id="257" r:id="rId6"/>
    <p:sldId id="258" r:id="rId7"/>
    <p:sldId id="727" r:id="rId8"/>
    <p:sldId id="259" r:id="rId9"/>
    <p:sldId id="260" r:id="rId10"/>
    <p:sldId id="728" r:id="rId11"/>
    <p:sldId id="715" r:id="rId12"/>
    <p:sldId id="724" r:id="rId13"/>
    <p:sldId id="723" r:id="rId14"/>
    <p:sldId id="719" r:id="rId15"/>
    <p:sldId id="725" r:id="rId16"/>
    <p:sldId id="726" r:id="rId17"/>
    <p:sldId id="689" r:id="rId18"/>
    <p:sldId id="264" r:id="rId19"/>
    <p:sldId id="721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5"/>
    <p:restoredTop sz="92789" autoAdjust="0"/>
  </p:normalViewPr>
  <p:slideViewPr>
    <p:cSldViewPr snapToGrid="0">
      <p:cViewPr varScale="1">
        <p:scale>
          <a:sx n="104" d="100"/>
          <a:sy n="104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aba921662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8aba921662_2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8aba921662_2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aba921662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8aba921662_2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8aba921662_2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994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aba92171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8aba9217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aba921714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g8aba92171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aba921714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8aba92171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aba921714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8aba92171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461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aba921714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aba921714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5715000"/>
            <a:ext cx="8153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labo 27px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457200" y="6492875"/>
            <a:ext cx="34290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no logo">
  <p:cSld name="Title and Content - no log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und 4 answer layout">
  <p:cSld name="Round 4 answer layou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4355976" y="2204864"/>
            <a:ext cx="72000" cy="4392600"/>
          </a:xfrm>
          <a:prstGeom prst="straightConnector1">
            <a:avLst/>
          </a:prstGeom>
          <a:noFill/>
          <a:ln w="12700" cap="flat" cmpd="sng">
            <a:solidFill>
              <a:srgbClr val="FABD1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 rot="10800000">
            <a:off x="457324" y="4365380"/>
            <a:ext cx="7931100" cy="0"/>
          </a:xfrm>
          <a:prstGeom prst="straightConnector1">
            <a:avLst/>
          </a:prstGeom>
          <a:noFill/>
          <a:ln w="12700" cap="flat" cmpd="sng">
            <a:solidFill>
              <a:srgbClr val="FABD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p5"/>
          <p:cNvSpPr txBox="1"/>
          <p:nvPr/>
        </p:nvSpPr>
        <p:spPr>
          <a:xfrm>
            <a:off x="457200" y="2268161"/>
            <a:ext cx="504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7740352" y="2268161"/>
            <a:ext cx="504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 txBox="1"/>
          <p:nvPr/>
        </p:nvSpPr>
        <p:spPr>
          <a:xfrm>
            <a:off x="457200" y="6020627"/>
            <a:ext cx="504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8013836" y="6033328"/>
            <a:ext cx="504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800"/>
              <a:buFont typeface="Slabo 27px"/>
              <a:buNone/>
              <a:defRPr sz="8800" b="1" cap="none">
                <a:solidFill>
                  <a:schemeClr val="dk2"/>
                </a:solidFill>
                <a:latin typeface="Slabo 27px"/>
                <a:ea typeface="Slabo 27px"/>
                <a:cs typeface="Slabo 27px"/>
                <a:sym typeface="Slabo 27p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1447800"/>
            <a:ext cx="7772400" cy="43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Slabo 27px"/>
              <a:buNone/>
              <a:defRPr sz="8800" b="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263B86"/>
              </a:buClr>
              <a:buSzPts val="2000"/>
              <a:buNone/>
              <a:defRPr sz="2000" b="0" cap="none">
                <a:solidFill>
                  <a:srgbClr val="263B8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1630680" y="1574800"/>
            <a:ext cx="3291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5090160" y="1574800"/>
            <a:ext cx="3291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457200" y="6492875"/>
            <a:ext cx="34290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labo 27px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1627632" y="1572768"/>
            <a:ext cx="329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1627632" y="2259366"/>
            <a:ext cx="32919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5093208" y="1572768"/>
            <a:ext cx="329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5093208" y="2259366"/>
            <a:ext cx="32919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3575050" y="1600200"/>
            <a:ext cx="5111700" cy="44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406400" algn="l">
              <a:spcBef>
                <a:spcPts val="60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3008400" cy="44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 rot="5400000">
            <a:off x="2080350" y="129450"/>
            <a:ext cx="43737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S Featur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sz="quarter" idx="13"/>
          </p:nvPr>
        </p:nvSpPr>
        <p:spPr>
          <a:xfrm>
            <a:off x="5888484" y="245533"/>
            <a:ext cx="2702954" cy="738623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200">
                <a:solidFill>
                  <a:srgbClr val="2B1054"/>
                </a:solidFill>
                <a:latin typeface="Montserrat Semi Bold"/>
                <a:ea typeface="Montserrat Semi Bold"/>
                <a:cs typeface="Montserrat Semi Bold"/>
                <a:sym typeface="Montserrat Semi Bold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Montserrat-Regular"/>
              </a:defRPr>
            </a:pPr>
            <a:r>
              <a:rPr>
                <a:latin typeface="Montserrat Semi Bold"/>
                <a:ea typeface="Montserrat Semi Bold"/>
                <a:cs typeface="Montserrat Semi Bold"/>
                <a:sym typeface="Montserrat Semi Bold"/>
              </a:rPr>
              <a:t>SLIDE TITLE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4"/>
          </p:nvPr>
        </p:nvSpPr>
        <p:spPr>
          <a:xfrm>
            <a:off x="6714756" y="981693"/>
            <a:ext cx="2016867" cy="38468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00">
                <a:solidFill>
                  <a:srgbClr val="EC008C"/>
                </a:solidFill>
                <a:latin typeface="Museo Sans Rounded 100"/>
                <a:ea typeface="Museo Sans Rounded 100"/>
                <a:cs typeface="Museo Sans Rounded 100"/>
                <a:sym typeface="Museo Sans Rounded 100"/>
              </a:defRPr>
            </a:lvl1pPr>
          </a:lstStyle>
          <a:p>
            <a:r>
              <a:t>Slide Sub-Heading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5"/>
          </p:nvPr>
        </p:nvSpPr>
        <p:spPr>
          <a:xfrm>
            <a:off x="502804" y="2035175"/>
            <a:ext cx="7170190" cy="1528583"/>
          </a:xfrm>
          <a:prstGeom prst="rect">
            <a:avLst/>
          </a:prstGeom>
        </p:spPr>
        <p:txBody>
          <a:bodyPr>
            <a:spAutoFit/>
          </a:bodyPr>
          <a:lstStyle>
            <a:lvl1pPr marL="635000" indent="-635000">
              <a:buClr>
                <a:srgbClr val="EC008C"/>
              </a:buClr>
              <a:defRPr>
                <a:solidFill>
                  <a:srgbClr val="474C55"/>
                </a:solidFill>
              </a:defRPr>
            </a:lvl1pPr>
          </a:lstStyle>
          <a:p>
            <a:pPr marL="635000" indent="-635000">
              <a:buClr>
                <a:srgbClr val="EC008C"/>
              </a:buClr>
              <a:defRPr>
                <a:solidFill>
                  <a:srgbClr val="474C55"/>
                </a:solidFill>
              </a:defRPr>
            </a:pPr>
            <a:r>
              <a:t>Point 1</a:t>
            </a:r>
          </a:p>
          <a:p>
            <a:pPr marL="635000" indent="-635000">
              <a:buClr>
                <a:srgbClr val="EC008C"/>
              </a:buClr>
              <a:defRPr>
                <a:solidFill>
                  <a:srgbClr val="474C55"/>
                </a:solidFill>
              </a:defRPr>
            </a:pPr>
            <a:r>
              <a:t>Point 2</a:t>
            </a:r>
          </a:p>
          <a:p>
            <a:pPr marL="635000" indent="-635000">
              <a:buClr>
                <a:srgbClr val="EC008C"/>
              </a:buClr>
              <a:defRPr>
                <a:solidFill>
                  <a:srgbClr val="474C55"/>
                </a:solidFill>
              </a:defRPr>
            </a:pPr>
            <a:r>
              <a:t>Point 3</a:t>
            </a:r>
          </a:p>
          <a:p>
            <a:pPr marL="635000" indent="-635000">
              <a:buClr>
                <a:srgbClr val="EC008C"/>
              </a:buClr>
              <a:defRPr>
                <a:solidFill>
                  <a:srgbClr val="474C55"/>
                </a:solidFill>
              </a:defRPr>
            </a:pPr>
            <a:r>
              <a:t>etcetera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DC1857-DA32-084F-99C0-C6A2EE5C3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322" y="5973771"/>
            <a:ext cx="1395244" cy="665372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6294DC5-1392-7F4E-A650-7AABAFBA63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595" y="5816845"/>
            <a:ext cx="1013298" cy="9143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651" y="5634452"/>
            <a:ext cx="983292" cy="13110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658" y="5848762"/>
            <a:ext cx="930014" cy="88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4109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body" sz="quarter" idx="13"/>
          </p:nvPr>
        </p:nvSpPr>
        <p:spPr>
          <a:xfrm>
            <a:off x="3220523" y="791633"/>
            <a:ext cx="2702954" cy="738623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200">
                <a:solidFill>
                  <a:srgbClr val="2B1054"/>
                </a:solidFill>
                <a:latin typeface="Montserrat Semi Bold"/>
                <a:ea typeface="Montserrat Semi Bold"/>
                <a:cs typeface="Montserrat Semi Bold"/>
                <a:sym typeface="Montserrat Semi Bold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Montserrat-Regular"/>
              </a:defRPr>
            </a:pPr>
            <a:r>
              <a:rPr>
                <a:latin typeface="Montserrat Semi Bold"/>
                <a:ea typeface="Montserrat Semi Bold"/>
                <a:cs typeface="Montserrat Semi Bold"/>
                <a:sym typeface="Montserrat Semi Bold"/>
              </a:rPr>
              <a:t>SLIDE TITLE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4"/>
          </p:nvPr>
        </p:nvSpPr>
        <p:spPr>
          <a:xfrm>
            <a:off x="3754325" y="5113427"/>
            <a:ext cx="1635354" cy="38468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00">
                <a:solidFill>
                  <a:srgbClr val="EC008C"/>
                </a:solidFill>
                <a:latin typeface="Museo Sans Rounded 100"/>
                <a:ea typeface="Museo Sans Rounded 100"/>
                <a:cs typeface="Museo Sans Rounded 100"/>
                <a:sym typeface="Museo Sans Rounded 100"/>
              </a:defRPr>
            </a:lvl1pPr>
          </a:lstStyle>
          <a:p>
            <a:r>
              <a:t>Photo Caption</a:t>
            </a:r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DC1857-DA32-084F-99C0-C6A2EE5C3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322" y="5973771"/>
            <a:ext cx="1395244" cy="665372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6294DC5-1392-7F4E-A650-7AABAFBA63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595" y="5816845"/>
            <a:ext cx="1013298" cy="9143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651" y="5634452"/>
            <a:ext cx="983292" cy="1311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658" y="5848762"/>
            <a:ext cx="930014" cy="88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447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ogo Cro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"/>
          <a:stretch>
            <a:fillRect/>
          </a:stretch>
        </p:blipFill>
        <p:spPr bwMode="auto">
          <a:xfrm>
            <a:off x="6619342" y="1"/>
            <a:ext cx="2524658" cy="635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216" y="2129932"/>
            <a:ext cx="5827782" cy="1469685"/>
          </a:xfrm>
        </p:spPr>
        <p:txBody>
          <a:bodyPr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216" y="3885300"/>
            <a:ext cx="5313566" cy="17521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accent2"/>
                </a:solidFill>
              </a:defRPr>
            </a:lvl1pPr>
            <a:lvl2pPr marL="3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85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264413"/>
            <a:ext cx="9144000" cy="593588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 anchor="ctr"/>
          <a:lstStyle/>
          <a:p>
            <a:pPr algn="ctr" defTabSz="408276"/>
            <a:endParaRPr lang="en-GB" sz="1050">
              <a:solidFill>
                <a:srgbClr val="959595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081" y="6402493"/>
            <a:ext cx="2134235" cy="278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>
            <a:spAutoFit/>
          </a:bodyPr>
          <a:lstStyle>
            <a:lvl1pPr defTabSz="544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Geneva" charset="0"/>
              </a:defRPr>
            </a:lvl1pPr>
            <a:lvl2pPr marL="45165963" indent="-44621450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marL="42265600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marL="42810113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32673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437245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441817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446389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eaLnBrk="1" hangingPunct="1">
              <a:defRPr/>
            </a:pPr>
            <a:r>
              <a:rPr lang="en-US" sz="1275">
                <a:solidFill>
                  <a:srgbClr val="414141"/>
                </a:solidFill>
              </a:rPr>
              <a:t>www.bl.uk</a:t>
            </a:r>
          </a:p>
        </p:txBody>
      </p:sp>
      <p:pic>
        <p:nvPicPr>
          <p:cNvPr id="6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idx="1"/>
          </p:nvPr>
        </p:nvSpPr>
        <p:spPr bwMode="auto">
          <a:xfrm>
            <a:off x="342811" y="1599830"/>
            <a:ext cx="6170593" cy="452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1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fld id="{E03ED3DC-378C-4D78-A54F-5AC8AD2F5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255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264413"/>
            <a:ext cx="9144000" cy="59358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 anchor="ctr"/>
          <a:lstStyle/>
          <a:p>
            <a:pPr algn="ctr" defTabSz="408276"/>
            <a:endParaRPr lang="en-GB" sz="1050">
              <a:solidFill>
                <a:srgbClr val="959595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081" y="6402493"/>
            <a:ext cx="2134235" cy="24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>
            <a:spAutoFit/>
          </a:bodyPr>
          <a:lstStyle>
            <a:lvl1pPr defTabSz="544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Geneva" charset="0"/>
              </a:defRPr>
            </a:lvl1pPr>
            <a:lvl2pPr marL="45165963" indent="-44621450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marL="42265600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marL="42810113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32673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437245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441817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446389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eaLnBrk="1" hangingPunct="1">
              <a:defRPr/>
            </a:pPr>
            <a:r>
              <a:rPr lang="en-US" sz="1050">
                <a:solidFill>
                  <a:srgbClr val="414141"/>
                </a:solidFill>
              </a:rPr>
              <a:t>www.bl.uk</a:t>
            </a:r>
          </a:p>
        </p:txBody>
      </p:sp>
      <p:pic>
        <p:nvPicPr>
          <p:cNvPr id="6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idx="1"/>
          </p:nvPr>
        </p:nvSpPr>
        <p:spPr bwMode="auto">
          <a:xfrm>
            <a:off x="342811" y="1599830"/>
            <a:ext cx="6170593" cy="452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138076" marR="0" indent="-138076" algn="l" defTabSz="34280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650" baseline="0">
                <a:solidFill>
                  <a:schemeClr val="tx1"/>
                </a:solidFill>
              </a:defRPr>
            </a:lvl1pPr>
            <a:lvl2pPr marL="269009" indent="-130934">
              <a:buClr>
                <a:schemeClr val="bg1"/>
              </a:buClr>
              <a:buFont typeface="Arial"/>
              <a:buChar char="•"/>
              <a:defRPr sz="1650"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3ED3DC-378C-4D78-A54F-5AC8AD2F5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210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264413"/>
            <a:ext cx="9144000" cy="59358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 anchor="ctr"/>
          <a:lstStyle/>
          <a:p>
            <a:pPr algn="ctr" defTabSz="408276"/>
            <a:endParaRPr lang="en-GB" sz="1050">
              <a:solidFill>
                <a:srgbClr val="959595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081" y="6402493"/>
            <a:ext cx="2134235" cy="24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7" tIns="40819" rIns="81637" bIns="40819">
            <a:spAutoFit/>
          </a:bodyPr>
          <a:lstStyle>
            <a:lvl1pPr defTabSz="544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Geneva" charset="0"/>
              </a:defRPr>
            </a:lvl1pPr>
            <a:lvl2pPr marL="45165963" indent="-44621450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marL="42265600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marL="42810113" indent="-40632063" defTabSz="544513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32673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437245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441817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44638913" indent="-40632063" defTabSz="544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eaLnBrk="1" hangingPunct="1">
              <a:defRPr/>
            </a:pPr>
            <a:r>
              <a:rPr lang="en-US" sz="1050">
                <a:solidFill>
                  <a:srgbClr val="414141"/>
                </a:solidFill>
              </a:rPr>
              <a:t>www.bl.uk</a:t>
            </a:r>
          </a:p>
        </p:txBody>
      </p:sp>
      <p:pic>
        <p:nvPicPr>
          <p:cNvPr id="7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BLMARK_4 COL_BLRED_18mm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811" y="1599830"/>
            <a:ext cx="3028161" cy="4524915"/>
          </a:xfrm>
          <a:prstGeom prst="rect">
            <a:avLst/>
          </a:prstGeo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5243" y="1599830"/>
            <a:ext cx="3028161" cy="4524915"/>
          </a:xfrm>
          <a:prstGeom prst="rect">
            <a:avLst/>
          </a:prstGeom>
        </p:spPr>
        <p:txBody>
          <a:bodyPr/>
          <a:lstStyle>
            <a:lvl1pPr>
              <a:buNone/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3ED3DC-378C-4D78-A54F-5AC8AD2F5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948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800" y="1342840"/>
            <a:ext cx="828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28525" y="6345352"/>
            <a:ext cx="676275" cy="252000"/>
          </a:xfrm>
        </p:spPr>
        <p:txBody>
          <a:bodyPr/>
          <a:lstStyle>
            <a:lvl1pPr>
              <a:defRPr/>
            </a:lvl1pPr>
          </a:lstStyle>
          <a:p>
            <a:fld id="{7D9A8A42-CDD3-483B-A525-DE73108F9D7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24800" y="2322040"/>
            <a:ext cx="3888000" cy="39513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581327" y="2322040"/>
            <a:ext cx="3888000" cy="39513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149171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4800" y="2322040"/>
            <a:ext cx="8280000" cy="396000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028525" y="6345352"/>
            <a:ext cx="676275" cy="252000"/>
          </a:xfrm>
        </p:spPr>
        <p:txBody>
          <a:bodyPr/>
          <a:lstStyle>
            <a:lvl1pPr>
              <a:defRPr/>
            </a:lvl1pPr>
          </a:lstStyle>
          <a:p>
            <a:fld id="{DCF6A46F-80AB-49F3-8C7E-9717ED94545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24800" y="1342840"/>
            <a:ext cx="828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7925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800" y="1342840"/>
            <a:ext cx="8280000" cy="828000"/>
          </a:xfrm>
        </p:spPr>
        <p:txBody>
          <a:bodyPr/>
          <a:lstStyle>
            <a:lvl1pPr>
              <a:defRPr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4800" y="2322040"/>
            <a:ext cx="8280000" cy="396000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028525" y="6345352"/>
            <a:ext cx="676275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F6A46F-80AB-49F3-8C7E-9717ED94545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pic>
        <p:nvPicPr>
          <p:cNvPr id="9" name="Picture 55" descr="White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7524750" y="439662"/>
            <a:ext cx="1184275" cy="384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311045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800" y="1342840"/>
            <a:ext cx="8280000" cy="828000"/>
          </a:xfrm>
        </p:spPr>
        <p:txBody>
          <a:bodyPr/>
          <a:lstStyle>
            <a:lvl1pPr>
              <a:defRPr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28525" y="6345352"/>
            <a:ext cx="676275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9A8A42-CDD3-483B-A525-DE73108F9D72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24800" y="2322040"/>
            <a:ext cx="3888000" cy="395505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581327" y="2322040"/>
            <a:ext cx="3888000" cy="395505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55" descr="White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7524750" y="439662"/>
            <a:ext cx="1184275" cy="384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14407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 (Colou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 bwMode="hidden">
          <a:xfrm>
            <a:off x="0" y="4572000"/>
            <a:ext cx="914400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" name="Rectangle 22"/>
          <p:cNvSpPr/>
          <p:nvPr userDrawn="1"/>
        </p:nvSpPr>
        <p:spPr bwMode="hidden">
          <a:xfrm>
            <a:off x="0" y="0"/>
            <a:ext cx="914400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4800" y="4653136"/>
            <a:ext cx="7920038" cy="92551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add subtitle</a:t>
            </a:r>
            <a:endParaRPr lang="en-GB" altLang="en-US" noProof="0" dirty="0"/>
          </a:p>
        </p:txBody>
      </p:sp>
      <p:sp>
        <p:nvSpPr>
          <p:cNvPr id="2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8525" y="6237312"/>
            <a:ext cx="676275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01B32-D1A0-401C-8867-70456BBB1E87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4" name="Rectangle 11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4800" y="1143000"/>
            <a:ext cx="8280000" cy="919800"/>
          </a:xfrm>
        </p:spPr>
        <p:txBody>
          <a:bodyPr wrap="square"/>
          <a:lstStyle>
            <a:lvl1pPr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add title</a:t>
            </a:r>
            <a:endParaRPr lang="en-GB" alt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17512" y="0"/>
            <a:ext cx="2858344" cy="805551"/>
          </a:xfrm>
          <a:solidFill>
            <a:schemeClr val="accent1"/>
          </a:solidFill>
        </p:spPr>
        <p:txBody>
          <a:bodyPr wrap="square" lIns="72000" tIns="396000" rIns="72000" bIns="3600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defRPr>
            </a:lvl1pPr>
          </a:lstStyle>
          <a:p>
            <a:pPr lvl="0"/>
            <a:r>
              <a:rPr lang="en-US" dirty="0"/>
              <a:t>Unit name here, max 2 line, adjust width of box if required</a:t>
            </a:r>
            <a:endParaRPr lang="en-GB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24800" y="6646907"/>
            <a:ext cx="201622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2002E"/>
              </a:buClr>
              <a:buSzTx/>
              <a:buFont typeface="Arial" charset="0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Copyright University of Reading</a:t>
            </a:r>
          </a:p>
        </p:txBody>
      </p:sp>
      <p:pic>
        <p:nvPicPr>
          <p:cNvPr id="18" name="Picture 55" descr="White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7524750" y="439662"/>
            <a:ext cx="1184275" cy="38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4" descr="Background image of spiralling trails of light." title="Swirling light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8" t="424" r="7953" b="22234"/>
          <a:stretch>
            <a:fillRect/>
          </a:stretch>
        </p:blipFill>
        <p:spPr bwMode="auto">
          <a:xfrm>
            <a:off x="0" y="2286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872299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AE96E1-FE19-476C-9CF0-3BB4903735D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24800" y="476672"/>
            <a:ext cx="8280000" cy="5904656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286451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AE96E1-FE19-476C-9CF0-3BB4903735D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24800" y="476672"/>
            <a:ext cx="8280000" cy="5904656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84583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ubtitle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6642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5785870"/>
            <a:ext cx="8568952" cy="955498"/>
          </a:xfrm>
        </p:spPr>
        <p:txBody>
          <a:bodyPr wrap="square" anchor="t" anchorCtr="0"/>
          <a:lstStyle>
            <a:lvl1pPr>
              <a:lnSpc>
                <a:spcPct val="80000"/>
              </a:lnSpc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on up to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66511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ubtitl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6642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5785870"/>
            <a:ext cx="8568952" cy="955498"/>
          </a:xfrm>
        </p:spPr>
        <p:txBody>
          <a:bodyPr wrap="square" anchor="t" anchorCtr="0"/>
          <a:lstStyle>
            <a:lvl1pPr>
              <a:lnSpc>
                <a:spcPct val="80000"/>
              </a:lnSpc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on up to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94894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ub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6642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5785870"/>
            <a:ext cx="8568952" cy="955498"/>
          </a:xfrm>
        </p:spPr>
        <p:txBody>
          <a:bodyPr wrap="square" anchor="t" anchorCtr="0"/>
          <a:lstStyle>
            <a:lvl1pPr>
              <a:lnSpc>
                <a:spcPct val="80000"/>
              </a:lnSpc>
              <a:defRPr sz="36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on up to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25482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idebar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769" cy="68774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6095769" y="0"/>
            <a:ext cx="3045600" cy="6877404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192" y="332656"/>
            <a:ext cx="2592288" cy="1730144"/>
          </a:xfrm>
        </p:spPr>
        <p:txBody>
          <a:bodyPr wrap="square"/>
          <a:lstStyle>
            <a:lvl1pPr>
              <a:lnSpc>
                <a:spcPct val="80000"/>
              </a:lnSpc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00192" y="2214000"/>
            <a:ext cx="2592288" cy="4383352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17035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idebar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769" cy="68774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6095769" y="0"/>
            <a:ext cx="3045600" cy="6877404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192" y="332656"/>
            <a:ext cx="2592288" cy="1730144"/>
          </a:xfrm>
        </p:spPr>
        <p:txBody>
          <a:bodyPr wrap="square"/>
          <a:lstStyle>
            <a:lvl1pPr>
              <a:lnSpc>
                <a:spcPct val="80000"/>
              </a:lnSpc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00192" y="2214000"/>
            <a:ext cx="2592288" cy="4383352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62811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ideba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769" cy="68774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6095769" y="0"/>
            <a:ext cx="3045600" cy="6877404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192" y="332656"/>
            <a:ext cx="2592288" cy="1730144"/>
          </a:xfrm>
        </p:spPr>
        <p:txBody>
          <a:bodyPr wrap="square"/>
          <a:lstStyle>
            <a:lvl1pPr>
              <a:lnSpc>
                <a:spcPct val="80000"/>
              </a:lnSpc>
              <a:defRPr sz="32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6300192" y="2214000"/>
            <a:ext cx="2592288" cy="438335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56047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metable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1196752"/>
            <a:ext cx="9144000" cy="5661248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640"/>
            <a:ext cx="8568952" cy="955498"/>
          </a:xfrm>
        </p:spPr>
        <p:txBody>
          <a:bodyPr wrap="square" anchor="b" anchorCtr="0"/>
          <a:lstStyle>
            <a:lvl1pPr>
              <a:lnSpc>
                <a:spcPct val="80000"/>
              </a:lnSpc>
              <a:defRPr sz="36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Timetable (suggest three columns – event, location, time)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251520" y="1484784"/>
            <a:ext cx="8568952" cy="5134186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21325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metabl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1196752"/>
            <a:ext cx="9144000" cy="5661248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640"/>
            <a:ext cx="8568952" cy="955498"/>
          </a:xfrm>
        </p:spPr>
        <p:txBody>
          <a:bodyPr wrap="square" anchor="b" anchorCtr="0"/>
          <a:lstStyle>
            <a:lvl1pPr>
              <a:lnSpc>
                <a:spcPct val="80000"/>
              </a:lnSpc>
              <a:defRPr sz="36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Timetable (suggest three columns – event, location, time)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251520" y="1484784"/>
            <a:ext cx="8568952" cy="5134186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38058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metab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1196752"/>
            <a:ext cx="9144000" cy="5661248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88640"/>
            <a:ext cx="8568952" cy="955498"/>
          </a:xfrm>
        </p:spPr>
        <p:txBody>
          <a:bodyPr wrap="square" anchor="b" anchorCtr="0"/>
          <a:lstStyle>
            <a:lvl1pPr>
              <a:lnSpc>
                <a:spcPct val="80000"/>
              </a:lnSpc>
              <a:defRPr sz="3600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Timetable (suggest three columns – event, location, time)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251520" y="1484784"/>
            <a:ext cx="8568952" cy="5134186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31051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labo 27px"/>
              <a:buNone/>
              <a:defRPr sz="3600" b="0" i="0" u="none" strike="noStrike" cap="none">
                <a:solidFill>
                  <a:schemeClr val="dk2"/>
                </a:solidFill>
                <a:latin typeface="Slabo 27px"/>
                <a:ea typeface="Slabo 27px"/>
                <a:cs typeface="Slabo 27px"/>
                <a:sym typeface="Slabo 27p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 rot="-5400000">
            <a:off x="8227325" y="5885470"/>
            <a:ext cx="1315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76" r:id="rId14"/>
    <p:sldLayoutId id="2147483677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081" y="274575"/>
            <a:ext cx="8229838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Title 32pt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081" y="6356467"/>
            <a:ext cx="2134235" cy="3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>
            <a:lvl1pPr defTabSz="408276">
              <a:defRPr sz="1050">
                <a:solidFill>
                  <a:srgbClr val="939393"/>
                </a:solidFill>
                <a:latin typeface="Calibri" pitchFamily="34" charset="0"/>
              </a:defRPr>
            </a:lvl1pPr>
          </a:lstStyle>
          <a:p>
            <a:r>
              <a:rPr lang="en-GB"/>
              <a:t>www.bl.uk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2685" y="6356467"/>
            <a:ext cx="2134234" cy="3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>
            <a:lvl1pPr algn="r" defTabSz="408276">
              <a:defRPr sz="1050">
                <a:solidFill>
                  <a:srgbClr val="939393"/>
                </a:solidFill>
                <a:latin typeface="Calibri" pitchFamily="34" charset="0"/>
              </a:defRPr>
            </a:lvl1pPr>
          </a:lstStyle>
          <a:p>
            <a:fld id="{0839BA26-6EE6-42C5-B48D-B4CCE79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29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081" y="1599829"/>
            <a:ext cx="8229838" cy="452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Bullet 1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030" name="Picture 3" descr="BLMARK_4 COL_BLRED_18mm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3" descr="BLMARK_4 COL_BLRED_18mm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85" y="152365"/>
            <a:ext cx="404707" cy="105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57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hf hdr="0" dt="0"/>
  <p:txStyles>
    <p:titleStyle>
      <a:lvl1pPr algn="l" defTabSz="408276" rtl="0" eaLnBrk="1" fontAlgn="base" hangingPunct="1">
        <a:spcBef>
          <a:spcPct val="0"/>
        </a:spcBef>
        <a:spcAft>
          <a:spcPct val="0"/>
        </a:spcAft>
        <a:defRPr sz="2849" kern="1200">
          <a:solidFill>
            <a:schemeClr val="tx1"/>
          </a:solidFill>
          <a:latin typeface="Arial"/>
          <a:ea typeface="ＭＳ Ｐゴシック" charset="0"/>
          <a:cs typeface="Geneva" charset="0"/>
        </a:defRPr>
      </a:lvl1pPr>
      <a:lvl2pPr algn="l" defTabSz="408276" rtl="0" eaLnBrk="1" fontAlgn="base" hangingPunct="1">
        <a:spcBef>
          <a:spcPct val="0"/>
        </a:spcBef>
        <a:spcAft>
          <a:spcPct val="0"/>
        </a:spcAft>
        <a:defRPr sz="2849">
          <a:solidFill>
            <a:schemeClr val="tx1"/>
          </a:solidFill>
          <a:latin typeface="Arial" charset="0"/>
          <a:ea typeface="ＭＳ Ｐゴシック" charset="0"/>
          <a:cs typeface="Geneva" charset="-128"/>
        </a:defRPr>
      </a:lvl2pPr>
      <a:lvl3pPr algn="l" defTabSz="408276" rtl="0" eaLnBrk="1" fontAlgn="base" hangingPunct="1">
        <a:spcBef>
          <a:spcPct val="0"/>
        </a:spcBef>
        <a:spcAft>
          <a:spcPct val="0"/>
        </a:spcAft>
        <a:defRPr sz="2849">
          <a:solidFill>
            <a:schemeClr val="tx1"/>
          </a:solidFill>
          <a:latin typeface="Arial" charset="0"/>
          <a:ea typeface="ＭＳ Ｐゴシック" charset="0"/>
          <a:cs typeface="Geneva" charset="-128"/>
        </a:defRPr>
      </a:lvl3pPr>
      <a:lvl4pPr algn="l" defTabSz="408276" rtl="0" eaLnBrk="1" fontAlgn="base" hangingPunct="1">
        <a:spcBef>
          <a:spcPct val="0"/>
        </a:spcBef>
        <a:spcAft>
          <a:spcPct val="0"/>
        </a:spcAft>
        <a:defRPr sz="2849">
          <a:solidFill>
            <a:schemeClr val="tx1"/>
          </a:solidFill>
          <a:latin typeface="Arial" charset="0"/>
          <a:ea typeface="ＭＳ Ｐゴシック" charset="0"/>
          <a:cs typeface="Geneva" charset="-128"/>
        </a:defRPr>
      </a:lvl4pPr>
      <a:lvl5pPr algn="l" defTabSz="408276" rtl="0" eaLnBrk="1" fontAlgn="base" hangingPunct="1">
        <a:spcBef>
          <a:spcPct val="0"/>
        </a:spcBef>
        <a:spcAft>
          <a:spcPct val="0"/>
        </a:spcAft>
        <a:defRPr sz="2849">
          <a:solidFill>
            <a:schemeClr val="tx1"/>
          </a:solidFill>
          <a:latin typeface="Arial" charset="0"/>
          <a:ea typeface="ＭＳ Ｐゴシック" charset="0"/>
          <a:cs typeface="Geneva" charset="-128"/>
        </a:defRPr>
      </a:lvl5pPr>
      <a:lvl6pPr marL="342809" algn="ctr" defTabSz="342809" rtl="0" eaLnBrk="1" fontAlgn="base" hangingPunct="1">
        <a:spcBef>
          <a:spcPct val="0"/>
        </a:spcBef>
        <a:spcAft>
          <a:spcPct val="0"/>
        </a:spcAft>
        <a:defRPr sz="3299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685617" algn="ctr" defTabSz="342809" rtl="0" eaLnBrk="1" fontAlgn="base" hangingPunct="1">
        <a:spcBef>
          <a:spcPct val="0"/>
        </a:spcBef>
        <a:spcAft>
          <a:spcPct val="0"/>
        </a:spcAft>
        <a:defRPr sz="3299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028426" algn="ctr" defTabSz="342809" rtl="0" eaLnBrk="1" fontAlgn="base" hangingPunct="1">
        <a:spcBef>
          <a:spcPct val="0"/>
        </a:spcBef>
        <a:spcAft>
          <a:spcPct val="0"/>
        </a:spcAft>
        <a:defRPr sz="3299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371234" algn="ctr" defTabSz="342809" rtl="0" eaLnBrk="1" fontAlgn="base" hangingPunct="1">
        <a:spcBef>
          <a:spcPct val="0"/>
        </a:spcBef>
        <a:spcAft>
          <a:spcPct val="0"/>
        </a:spcAft>
        <a:defRPr sz="3299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173785" indent="-173785" algn="l" defTabSz="408276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1949" kern="1200">
          <a:solidFill>
            <a:schemeClr val="tx1"/>
          </a:solidFill>
          <a:latin typeface="Arial"/>
          <a:ea typeface="ＭＳ Ｐゴシック" charset="0"/>
          <a:cs typeface="Geneva" charset="0"/>
        </a:defRPr>
      </a:lvl1pPr>
      <a:lvl2pPr marL="484456" indent="-320193" algn="l" defTabSz="408276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Arial" pitchFamily="34" charset="0"/>
        <a:buChar char="•"/>
        <a:defRPr sz="1949" kern="1200">
          <a:solidFill>
            <a:schemeClr val="tx1"/>
          </a:solidFill>
          <a:latin typeface="Arial"/>
          <a:ea typeface="Geneva" charset="-128"/>
          <a:cs typeface="Geneva" charset="0"/>
        </a:defRPr>
      </a:lvl2pPr>
      <a:lvl3pPr marL="1020094" indent="-203543" algn="l" defTabSz="4082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949" kern="1200">
          <a:solidFill>
            <a:schemeClr val="tx1"/>
          </a:solidFill>
          <a:latin typeface="Arial"/>
          <a:ea typeface="Geneva" charset="-128"/>
          <a:cs typeface="Geneva" charset="0"/>
        </a:defRPr>
      </a:lvl3pPr>
      <a:lvl4pPr marL="1428369" indent="-203543" algn="l" defTabSz="4082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949" kern="1200">
          <a:solidFill>
            <a:schemeClr val="tx1"/>
          </a:solidFill>
          <a:latin typeface="Arial"/>
          <a:ea typeface="Geneva" charset="-128"/>
          <a:cs typeface="Geneva" charset="0"/>
        </a:defRPr>
      </a:lvl4pPr>
      <a:lvl5pPr marL="1836645" indent="-203543" algn="l" defTabSz="408276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949" kern="1200">
          <a:solidFill>
            <a:schemeClr val="tx1"/>
          </a:solidFill>
          <a:latin typeface="Arial"/>
          <a:ea typeface="Geneva" charset="-128"/>
          <a:cs typeface="Geneva" charset="0"/>
        </a:defRPr>
      </a:lvl5pPr>
      <a:lvl6pPr marL="1885447" indent="-171404" algn="l" defTabSz="342809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342809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342809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342809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342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Picture 55" descr="Colour version of the University of Reading's logo." title="University of Reading logo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7524750" y="438150"/>
            <a:ext cx="1184275" cy="387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4800" y="1342840"/>
            <a:ext cx="8280000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add title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4800" y="2322040"/>
            <a:ext cx="828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8525" y="6345352"/>
            <a:ext cx="676275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01B32-D1A0-401C-8867-70456BBB1E87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132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 b="0" cap="none" baseline="0">
          <a:solidFill>
            <a:schemeClr val="accent1"/>
          </a:solidFill>
          <a:latin typeface="Arial Bold" panose="020B0704020202020204" pitchFamily="34" charset="0"/>
          <a:ea typeface="+mj-ea"/>
          <a:cs typeface="Arial Bold" panose="020B07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9pPr>
    </p:titleStyle>
    <p:bodyStyle>
      <a:lvl1pPr marL="18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 typeface="Arial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3656A"/>
        </a:buClr>
        <a:buSzTx/>
        <a:buFont typeface="Effra" panose="020B0603020203020204" pitchFamily="34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90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6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&gt;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62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-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trusselltrus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pyrightliteracy.org/upcoming-events/webinars-copyright-and-online-learnin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hyperlink" Target="tinyurl.com/CoOLSIG" TargetMode="External"/><Relationship Id="rId5" Type="http://schemas.openxmlformats.org/officeDocument/2006/relationships/hyperlink" Target="https://www.menti.com/qhx1wp3nx4" TargetMode="External"/><Relationship Id="rId4" Type="http://schemas.openxmlformats.org/officeDocument/2006/relationships/hyperlink" Target="tinyurl.com/CoOLSIGPadle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pyrightliteracy.org/2020/12/09/building-capacity-in-copyright-gathering-existing-resources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rl6.mailanyone.net/v1/?m=1knoYl-000APn-6H&amp;i=57e1b682&amp;c=edzS5c4k4ocgk_mlt0PRdxukjyyjkmqDxuu6HbV-IP3QR334xWfZ_0Uiz5yzXDZIlaozQhKCLRCYvwFPNeWsOHpQRtJiS-toaVuBwrW4I6gTTBGfiMre6lKp37UesprkwYp7Vm4YcVbSLf1llKRom7dEJvecf_3G7bqVbGd-Imq2dEsSHuXFOsbWhMZ3HQ03vFZ-V5ya7LvqpcNkalBuD8v9X2Gn5Yn4ABBmE1nrgNUIgsNR2cgLgWfSs8TF3b2X21pKj4JouMNVzuVAOz86vrMj_BF4FirjeviZxf4sVDEa6nI5rmTxF5fhTx6yEOn6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gu-repository.worktribe.com/output/1005411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15.sv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1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5" Type="http://schemas.openxmlformats.org/officeDocument/2006/relationships/image" Target="../media/image47.sv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/>
        </p:nvSpPr>
        <p:spPr>
          <a:xfrm>
            <a:off x="230660" y="236753"/>
            <a:ext cx="8536800" cy="15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Slabo 27px"/>
              <a:buNone/>
            </a:pPr>
            <a:r>
              <a:rPr lang="en" sz="4300" b="1" i="0" u="none" strike="noStrike" cap="none" dirty="0">
                <a:solidFill>
                  <a:srgbClr val="00B050"/>
                </a:solidFill>
                <a:latin typeface="Slabo 27px"/>
                <a:ea typeface="Slabo 27px"/>
                <a:cs typeface="Slabo 27px"/>
                <a:sym typeface="Slabo 27px"/>
              </a:rPr>
              <a:t>COPYRIGHT AND ONLINE TEACHING IN A TIME OF CRISIS (XXVIII)</a:t>
            </a:r>
            <a:endParaRPr sz="4300" b="1" i="0" u="none" strike="noStrike" cap="none" dirty="0">
              <a:solidFill>
                <a:srgbClr val="00B050"/>
              </a:solidFill>
              <a:latin typeface="Slabo 27px"/>
              <a:ea typeface="Slabo 27px"/>
              <a:cs typeface="Slabo 27px"/>
              <a:sym typeface="Slabo 27px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labo 27px"/>
              <a:buNone/>
            </a:pPr>
            <a:r>
              <a:rPr lang="en" sz="2400" b="0" i="0" u="none" strike="noStrike" cap="none" dirty="0">
                <a:solidFill>
                  <a:srgbClr val="C00000"/>
                </a:solidFill>
                <a:latin typeface="Slabo 27px"/>
                <a:ea typeface="Slabo 27px"/>
                <a:cs typeface="Slabo 27px"/>
                <a:sym typeface="Slabo 27px"/>
              </a:rPr>
              <a:t>Hosted by the Association for Learning Technology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495300" y="4817123"/>
            <a:ext cx="8153400" cy="15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590"/>
              <a:buNone/>
            </a:pPr>
            <a:r>
              <a:rPr lang="en" sz="2590" dirty="0">
                <a:solidFill>
                  <a:srgbClr val="00B050"/>
                </a:solidFill>
                <a:sym typeface="Open Sans"/>
              </a:rPr>
              <a:t>Chris Morrison &amp; Jane Secker</a:t>
            </a:r>
            <a:endParaRPr dirty="0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118"/>
              </a:spcBef>
              <a:spcAft>
                <a:spcPts val="0"/>
              </a:spcAft>
              <a:buClr>
                <a:srgbClr val="FFFF00"/>
              </a:buClr>
              <a:buSzPts val="2590"/>
              <a:buNone/>
            </a:pPr>
            <a:r>
              <a:rPr lang="en" sz="2590" dirty="0">
                <a:solidFill>
                  <a:srgbClr val="00B050"/>
                </a:solidFill>
                <a:sym typeface="Open Sans"/>
              </a:rPr>
              <a:t>University of Kent &amp; City, University of London </a:t>
            </a:r>
            <a:endParaRPr dirty="0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118"/>
              </a:spcBef>
              <a:spcAft>
                <a:spcPts val="0"/>
              </a:spcAft>
              <a:buClr>
                <a:srgbClr val="FFFF00"/>
              </a:buClr>
              <a:buSzPts val="2590"/>
              <a:buNone/>
            </a:pPr>
            <a:r>
              <a:rPr lang="en" sz="2590" dirty="0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Friday 18 December 2020</a:t>
            </a:r>
            <a:endParaRPr sz="2590" dirty="0">
              <a:solidFill>
                <a:srgbClr val="00B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7" name="Google Shape;87;p15" descr="A drawing of a face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9500" y="6165115"/>
            <a:ext cx="91440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272" y="1794353"/>
            <a:ext cx="2499576" cy="29598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4" y="246612"/>
            <a:ext cx="9077731" cy="636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3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labo 27px"/>
              <a:buNone/>
            </a:pPr>
            <a:r>
              <a:rPr lang="en" dirty="0"/>
              <a:t>TODAY’S WEBINAR</a:t>
            </a:r>
            <a:endParaRPr dirty="0"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dirty="0"/>
              <a:t>Copyright news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" sz="1800" b="0" dirty="0"/>
              <a:t>BoB Online EU access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" sz="1800" b="0" dirty="0"/>
              <a:t>CoOL Gang Update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" sz="1800" dirty="0"/>
              <a:t>IFLA / gathering education resources - reminder</a:t>
            </a:r>
            <a:endParaRPr lang="en" sz="1800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" sz="1800" b="0" dirty="0"/>
              <a:t>Orphan works survey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" sz="1800" dirty="0"/>
              <a:t>Research Support Games Day</a:t>
            </a:r>
            <a:endParaRPr lang="en-GB" sz="1800" dirty="0"/>
          </a:p>
          <a:p>
            <a:pPr marL="114300" lvl="0" indent="0">
              <a:spcBef>
                <a:spcPts val="600"/>
              </a:spcBef>
            </a:pPr>
            <a:r>
              <a:rPr lang="en-GB" sz="1800" dirty="0"/>
              <a:t>2. Christmas IP Quiz – just what the doctors ordered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Dr Emily Hudson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Dr Jane Secker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-GB" sz="1800" dirty="0"/>
              <a:t>3. Copyright Give Us a Clue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" sz="1800" dirty="0"/>
              <a:t>4. Christmas Singalong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</a:pPr>
            <a:r>
              <a:rPr lang="en" sz="1800" dirty="0"/>
              <a:t>5. Future webinars</a:t>
            </a:r>
            <a:endParaRPr sz="1800" dirty="0"/>
          </a:p>
          <a:p>
            <a:pPr marL="3429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</a:pPr>
            <a:endParaRPr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3429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</a:pPr>
            <a:endParaRPr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3429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</a:pPr>
            <a:endParaRPr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3429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</a:pPr>
            <a:endParaRPr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3429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</a:pPr>
            <a:endParaRPr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3" name="Graphic 2" descr="Holly with solid fill">
            <a:extLst>
              <a:ext uri="{FF2B5EF4-FFF2-40B4-BE49-F238E27FC236}">
                <a16:creationId xmlns:a16="http://schemas.microsoft.com/office/drawing/2014/main" id="{EFA14829-5BDF-1042-AA9C-449B1620F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20000" y="41744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76200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labo 27px"/>
              <a:buNone/>
            </a:pPr>
            <a:r>
              <a:rPr lang="en-GB" dirty="0"/>
              <a:t>THIS WEEK…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035" y="1533235"/>
            <a:ext cx="3318165" cy="44242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03" y="1533235"/>
            <a:ext cx="3314465" cy="4424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WITH THANKS TO…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154"/>
            <a:ext cx="7620000" cy="1229835"/>
          </a:xfrm>
        </p:spPr>
        <p:txBody>
          <a:bodyPr/>
          <a:lstStyle/>
          <a:p>
            <a:r>
              <a:rPr lang="en-GB" b="0" dirty="0"/>
              <a:t>Stars by Emma Duke-Williams @</a:t>
            </a:r>
            <a:r>
              <a:rPr lang="en-GB" b="0" dirty="0" err="1"/>
              <a:t>Emmadw</a:t>
            </a:r>
            <a:endParaRPr lang="en-GB" b="0" dirty="0"/>
          </a:p>
          <a:p>
            <a:r>
              <a:rPr lang="en-GB" b="0" dirty="0"/>
              <a:t>Copyright Literacy Logo by Lucy </a:t>
            </a:r>
            <a:r>
              <a:rPr lang="en-GB" b="0" dirty="0" err="1"/>
              <a:t>McCaul</a:t>
            </a:r>
            <a:r>
              <a:rPr lang="en-GB" b="0" dirty="0"/>
              <a:t> @</a:t>
            </a:r>
            <a:r>
              <a:rPr lang="en-GB" b="0" dirty="0" err="1"/>
              <a:t>LucyMcCaul</a:t>
            </a:r>
            <a:endParaRPr lang="en-GB" b="0" dirty="0"/>
          </a:p>
          <a:p>
            <a:r>
              <a:rPr lang="en-GB" b="0" dirty="0"/>
              <a:t>Consider donating to: </a:t>
            </a:r>
            <a:r>
              <a:rPr lang="en-GB" b="0" dirty="0">
                <a:hlinkClick r:id="rId2"/>
              </a:rPr>
              <a:t>https://www.trusselltrust.org/</a:t>
            </a:r>
            <a:r>
              <a:rPr lang="en-GB" b="0" dirty="0"/>
              <a:t> </a:t>
            </a:r>
          </a:p>
        </p:txBody>
      </p:sp>
      <p:pic>
        <p:nvPicPr>
          <p:cNvPr id="1026" name="Picture 2" descr="Faversham Foodbank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04" y="351503"/>
            <a:ext cx="2390496" cy="140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14050" b="12150"/>
          <a:stretch/>
        </p:blipFill>
        <p:spPr>
          <a:xfrm>
            <a:off x="2737026" y="1869781"/>
            <a:ext cx="3511374" cy="345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0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457200" y="152733"/>
            <a:ext cx="78234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labo 27px"/>
              <a:buNone/>
            </a:pPr>
            <a:r>
              <a:rPr lang="en"/>
              <a:t>WEBINAR AND BLOG ARCHIVE</a:t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238475" y="6174900"/>
            <a:ext cx="89526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https://copyrightliteracy.org/upcoming-events/webinars-copyright-and-online-learning/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348" y="1501425"/>
            <a:ext cx="7750225" cy="445715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descr="Muppet News Flash for My Readers | Watch Your Life and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613" y="1019914"/>
            <a:ext cx="8436775" cy="481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6931046" y="6446538"/>
            <a:ext cx="2029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Image: Muppet News Flash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3613" y="1275153"/>
            <a:ext cx="3013208" cy="891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FF607-0880-C747-991D-3C20E3B0D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68288" indent="0"/>
            <a:r>
              <a:rPr lang="en-GB" b="0" dirty="0"/>
              <a:t>We will no longer be able to legally provide </a:t>
            </a:r>
            <a:r>
              <a:rPr lang="en-GB" b="0" dirty="0" err="1"/>
              <a:t>BoB</a:t>
            </a:r>
            <a:r>
              <a:rPr lang="en-GB" b="0" dirty="0"/>
              <a:t> access to UK registered students in the EU after 31st December 2020. This is because the UK will no longer be covered by the relevant EU portability legislation.</a:t>
            </a:r>
          </a:p>
          <a:p>
            <a:r>
              <a:rPr lang="en-GB" dirty="0"/>
              <a:t> </a:t>
            </a:r>
          </a:p>
          <a:p>
            <a:pPr marL="268288" indent="0"/>
            <a:r>
              <a:rPr lang="en-GB" b="0" dirty="0"/>
              <a:t>Any UK registered students in the EU will not be able to access </a:t>
            </a:r>
            <a:r>
              <a:rPr lang="en-GB" b="0" dirty="0" err="1"/>
              <a:t>BoB</a:t>
            </a:r>
            <a:r>
              <a:rPr lang="en-GB" b="0" dirty="0"/>
              <a:t> (apart from the BBC News Channel* ) from 1st January 2021.</a:t>
            </a:r>
          </a:p>
          <a:p>
            <a:r>
              <a:rPr lang="en-GB" dirty="0"/>
              <a:t> 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87B6A36-95FF-F54E-838C-4920D93A2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36" y="1087481"/>
            <a:ext cx="3283527" cy="2569716"/>
          </a:xfrm>
          <a:prstGeom prst="rect">
            <a:avLst/>
          </a:prstGeom>
        </p:spPr>
      </p:pic>
      <p:pic>
        <p:nvPicPr>
          <p:cNvPr id="7" name="Picture 6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8D79E828-B551-1846-B732-6D68ED0D2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1752600"/>
            <a:ext cx="3162300" cy="1328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57A06E-228B-2540-841C-3D049BC4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6750"/>
            <a:ext cx="5791200" cy="1149900"/>
          </a:xfrm>
        </p:spPr>
        <p:txBody>
          <a:bodyPr/>
          <a:lstStyle/>
          <a:p>
            <a:r>
              <a:rPr lang="en" dirty="0"/>
              <a:t>BOB ONLINE EU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86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COOL GANG UPDATE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365" y="535523"/>
            <a:ext cx="1421607" cy="8590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755" y="239241"/>
            <a:ext cx="1451610" cy="145161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</p:spPr>
        <p:txBody>
          <a:bodyPr/>
          <a:lstStyle/>
          <a:p>
            <a:pPr marL="228600" indent="0"/>
            <a:r>
              <a:rPr lang="en-US" dirty="0"/>
              <a:t>Areas of Activity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b="0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Accessibility and copyright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ALT ethical framework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IFLA request for copyright education and training resources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Codes of fair practice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Collaborations and partnerships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International representation and networking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b="0" dirty="0"/>
              <a:t>Other sectors than HE - schools and FE</a:t>
            </a:r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588655" y="5561001"/>
            <a:ext cx="5357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Padlet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file"/>
              </a:rPr>
              <a:t>tinyurl.com/</a:t>
            </a:r>
            <a:r>
              <a:rPr lang="en-GB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file"/>
              </a:rPr>
              <a:t>CoOLSIGPadlet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file"/>
              </a:rPr>
              <a:t> 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Menti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GB" sz="1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https://www.menti.com/qhx1wp3nx4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 link: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 action="ppaction://hlinkfile"/>
              </a:rPr>
              <a:t>tinyurl.com/</a:t>
            </a:r>
            <a:r>
              <a:rPr lang="en-GB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 action="ppaction://hlinkfile"/>
              </a:rPr>
              <a:t>CoOLSIG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 action="ppaction://hlinkfile"/>
              </a:rPr>
              <a:t> 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06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IFLA COPYRIGHT RESEARCH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90" y="1662663"/>
            <a:ext cx="6354420" cy="4553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07301" y="6422392"/>
            <a:ext cx="85642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https://copyrightliteracy.org/2020/12/09/building-capacity-in-copyright-gathering-existing-resources/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67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ORPHAN WORKS SURVEY</a:t>
            </a:r>
          </a:p>
        </p:txBody>
      </p:sp>
      <p:pic>
        <p:nvPicPr>
          <p:cNvPr id="1026" name="Picture 2" descr="Take a look at Charles Dickens's handwritten manuscript of Oliver Twist. |  Literary H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6" y="1752600"/>
            <a:ext cx="7610475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780" y="6203083"/>
            <a:ext cx="85759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u="sng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https://edinburgh.onlinesurveys.ac.uk/orphan-works-survey-laca-and-the-university-of-edinburgh-2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16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055429" cy="1149900"/>
          </a:xfrm>
        </p:spPr>
        <p:txBody>
          <a:bodyPr/>
          <a:lstStyle/>
          <a:p>
            <a:r>
              <a:rPr lang="en-GB" dirty="0"/>
              <a:t>RESEARCH SUPPORT GAMES - recordings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0930" y="5799134"/>
            <a:ext cx="4056045" cy="400589"/>
          </a:xfrm>
        </p:spPr>
        <p:txBody>
          <a:bodyPr/>
          <a:lstStyle/>
          <a:p>
            <a:r>
              <a:rPr lang="en-GB" sz="1600" dirty="0"/>
              <a:t>Tuesday 8 December – 10am – 5pm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011" y="1495626"/>
            <a:ext cx="6008984" cy="414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87AACD-EC36-704A-BA16-4BFC88A4C3FD}"/>
              </a:ext>
            </a:extLst>
          </p:cNvPr>
          <p:cNvSpPr/>
          <p:nvPr/>
        </p:nvSpPr>
        <p:spPr>
          <a:xfrm>
            <a:off x="1653769" y="6338167"/>
            <a:ext cx="53094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u="sng" dirty="0">
                <a:solidFill>
                  <a:srgbClr val="954F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https://rgu-repository.worktribe.com/output/1005411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557491" cy="1149900"/>
          </a:xfrm>
        </p:spPr>
        <p:txBody>
          <a:bodyPr/>
          <a:lstStyle/>
          <a:p>
            <a:r>
              <a:rPr lang="en-GB" dirty="0"/>
              <a:t>JUST WHAT THE DOCTORS ORDERED QUIZ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" y="1671831"/>
            <a:ext cx="3405857" cy="4535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687" y="1671831"/>
            <a:ext cx="3398404" cy="453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248400" cy="1149900"/>
          </a:xfrm>
        </p:spPr>
        <p:txBody>
          <a:bodyPr/>
          <a:lstStyle/>
          <a:p>
            <a:r>
              <a:rPr lang="en-GB" dirty="0"/>
              <a:t>GIVE US A (COPYRIGHT) CLUE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2" name="Picture 4" descr="GIVE US A CLUE. VINTAGE 1986 CHARADES GAME. michael parkinson.lionel  blair.una stubbs: Amazon.co.uk: Toys &amp; 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6" y="1622277"/>
            <a:ext cx="6179127" cy="46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71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784109" cy="1125000"/>
          </a:xfrm>
        </p:spPr>
        <p:txBody>
          <a:bodyPr/>
          <a:lstStyle/>
          <a:p>
            <a:r>
              <a:rPr lang="en-GB" dirty="0"/>
              <a:t>DO THEY KNOW IT’S CHRISTMAS?</a:t>
            </a:r>
          </a:p>
        </p:txBody>
      </p:sp>
      <p:pic>
        <p:nvPicPr>
          <p:cNvPr id="1026" name="Picture 2" descr="The unlikely tale of 'Do They Know It's Christmas?'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1877814"/>
            <a:ext cx="7761184" cy="391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Bells with solid fill">
            <a:extLst>
              <a:ext uri="{FF2B5EF4-FFF2-40B4-BE49-F238E27FC236}">
                <a16:creationId xmlns:a16="http://schemas.microsoft.com/office/drawing/2014/main" id="{3CD7FF12-B9A8-674C-B198-ABD7382F9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34943" y="5116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48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14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WEBINARS</a:t>
            </a:r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20000" cy="437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GB" b="0" dirty="0"/>
              <a:t>Next webinar </a:t>
            </a:r>
            <a:r>
              <a:rPr lang="en" b="0" dirty="0"/>
              <a:t>15</a:t>
            </a:r>
            <a:r>
              <a:rPr lang="en" b="0" baseline="30000" dirty="0"/>
              <a:t>th</a:t>
            </a:r>
            <a:r>
              <a:rPr lang="en" b="0" dirty="0"/>
              <a:t> Jan 2021 </a:t>
            </a:r>
            <a:r>
              <a:rPr lang="en-GB" b="0" dirty="0"/>
              <a:t>at 2pm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b="0" dirty="0"/>
              <a:t>Carys Craig and Bob Tarantino: Lessons from t</a:t>
            </a:r>
            <a:r>
              <a:rPr lang="en-GB" b="0" dirty="0"/>
              <a:t>he</a:t>
            </a:r>
            <a:r>
              <a:rPr lang="en" b="0" dirty="0"/>
              <a:t> Pandemic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en-GB" b="0" dirty="0"/>
              <a:t>Future topics</a:t>
            </a:r>
            <a:endParaRPr lang="en" b="0" dirty="0"/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b="0" dirty="0"/>
              <a:t>International copyright literacy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b="0" dirty="0"/>
              <a:t>CoOL Gang Activities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b="0" dirty="0"/>
              <a:t>More from Dr Emily Hudson…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" b="0" dirty="0"/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" b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CEEF4A6-46BC-D448-93D1-EFD5B18CA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343" y="1149821"/>
            <a:ext cx="1677266" cy="2515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45" y="-41239"/>
            <a:ext cx="5791200" cy="1149900"/>
          </a:xfrm>
        </p:spPr>
        <p:txBody>
          <a:bodyPr/>
          <a:lstStyle/>
          <a:p>
            <a:r>
              <a:rPr lang="en-GB" dirty="0"/>
              <a:t>ONE LAST THING…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0DE2EB-C6B9-E147-8E51-AFEFE3C59D52}"/>
              </a:ext>
            </a:extLst>
          </p:cNvPr>
          <p:cNvSpPr txBox="1">
            <a:spLocks/>
          </p:cNvSpPr>
          <p:nvPr/>
        </p:nvSpPr>
        <p:spPr>
          <a:xfrm>
            <a:off x="2198914" y="5708100"/>
            <a:ext cx="7206343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labo 27px"/>
              <a:buNone/>
              <a:defRPr sz="3600" b="0" i="0" u="none" strike="noStrike" cap="none">
                <a:solidFill>
                  <a:schemeClr val="dk2"/>
                </a:solidFill>
                <a:latin typeface="Slabo 27px"/>
                <a:ea typeface="Slabo 27px"/>
                <a:cs typeface="Slabo 27px"/>
                <a:sym typeface="Slabo 27px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MERRY CHRISTMAS EVERYONE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4F05EE-6037-BE45-8B78-E389A9F62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223" y="1158546"/>
            <a:ext cx="1637175" cy="2455762"/>
          </a:xfrm>
          <a:prstGeom prst="rect">
            <a:avLst/>
          </a:prstGeom>
        </p:spPr>
      </p:pic>
      <p:pic>
        <p:nvPicPr>
          <p:cNvPr id="14" name="Picture 13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405CF5D-1DAB-DA4E-B5A9-15114A652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031" y="3621133"/>
            <a:ext cx="1683880" cy="2526819"/>
          </a:xfrm>
          <a:prstGeom prst="rect">
            <a:avLst/>
          </a:prstGeom>
        </p:spPr>
      </p:pic>
      <p:pic>
        <p:nvPicPr>
          <p:cNvPr id="16" name="Picture 15" descr="A picture containing person, indoor, wall, appliance&#10;&#10;Description automatically generated">
            <a:extLst>
              <a:ext uri="{FF2B5EF4-FFF2-40B4-BE49-F238E27FC236}">
                <a16:creationId xmlns:a16="http://schemas.microsoft.com/office/drawing/2014/main" id="{C2083CB2-B32D-AC49-8011-4255D72D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7230" y="3658078"/>
            <a:ext cx="1655622" cy="2484416"/>
          </a:xfrm>
          <a:prstGeom prst="rect">
            <a:avLst/>
          </a:prstGeom>
        </p:spPr>
      </p:pic>
      <p:pic>
        <p:nvPicPr>
          <p:cNvPr id="18" name="Picture 17" descr="A picture containing text, person, indoor, sign&#10;&#10;Description automatically generated">
            <a:extLst>
              <a:ext uri="{FF2B5EF4-FFF2-40B4-BE49-F238E27FC236}">
                <a16:creationId xmlns:a16="http://schemas.microsoft.com/office/drawing/2014/main" id="{6F654937-451A-9243-AD46-830EB26DAE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911" y="3647347"/>
            <a:ext cx="1664259" cy="2496389"/>
          </a:xfrm>
          <a:prstGeom prst="rect">
            <a:avLst/>
          </a:prstGeom>
        </p:spPr>
      </p:pic>
      <p:pic>
        <p:nvPicPr>
          <p:cNvPr id="24" name="Picture 23" descr="A picture containing text, indoor, person, shelf&#10;&#10;Description automatically generated">
            <a:extLst>
              <a:ext uri="{FF2B5EF4-FFF2-40B4-BE49-F238E27FC236}">
                <a16:creationId xmlns:a16="http://schemas.microsoft.com/office/drawing/2014/main" id="{6403FBBA-D22A-5943-8DA8-A0CB6B1B13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7230" y="1168293"/>
            <a:ext cx="1659856" cy="2489785"/>
          </a:xfrm>
          <a:prstGeom prst="rect">
            <a:avLst/>
          </a:prstGeom>
        </p:spPr>
      </p:pic>
      <p:pic>
        <p:nvPicPr>
          <p:cNvPr id="28" name="Picture 27" descr="A picture containing person, indoor, wall, smiling&#10;&#10;Description automatically generated">
            <a:extLst>
              <a:ext uri="{FF2B5EF4-FFF2-40B4-BE49-F238E27FC236}">
                <a16:creationId xmlns:a16="http://schemas.microsoft.com/office/drawing/2014/main" id="{F7A5BCC9-1CC5-FD41-8F68-0D78576EE1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7349" y="1158546"/>
            <a:ext cx="1655622" cy="2483433"/>
          </a:xfrm>
          <a:prstGeom prst="rect">
            <a:avLst/>
          </a:prstGeom>
        </p:spPr>
      </p:pic>
      <p:pic>
        <p:nvPicPr>
          <p:cNvPr id="30" name="Picture 29" descr="A picture containing person, indoor, wall, posing&#10;&#10;Description automatically generated">
            <a:extLst>
              <a:ext uri="{FF2B5EF4-FFF2-40B4-BE49-F238E27FC236}">
                <a16:creationId xmlns:a16="http://schemas.microsoft.com/office/drawing/2014/main" id="{108770F3-A581-164F-B4CE-29DE711DD9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895" y="3593082"/>
            <a:ext cx="1705848" cy="2558773"/>
          </a:xfrm>
          <a:prstGeom prst="rect">
            <a:avLst/>
          </a:prstGeom>
        </p:spPr>
      </p:pic>
      <p:pic>
        <p:nvPicPr>
          <p:cNvPr id="32" name="Picture 31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7BFD6D43-010E-BF47-A817-16D2BE1785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545" y="1149821"/>
            <a:ext cx="1642991" cy="24644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1D62C3-291E-F347-8669-7A9E8F6FDA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1669" y="3625037"/>
            <a:ext cx="1684545" cy="2526818"/>
          </a:xfrm>
          <a:prstGeom prst="rect">
            <a:avLst/>
          </a:prstGeom>
        </p:spPr>
      </p:pic>
      <p:pic>
        <p:nvPicPr>
          <p:cNvPr id="20" name="Graphic 19" descr="Holly with solid fill">
            <a:extLst>
              <a:ext uri="{FF2B5EF4-FFF2-40B4-BE49-F238E27FC236}">
                <a16:creationId xmlns:a16="http://schemas.microsoft.com/office/drawing/2014/main" id="{4849C9F6-0F2D-6B41-B987-D6C8EEB68E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722203" y="220745"/>
            <a:ext cx="914400" cy="929076"/>
          </a:xfrm>
          <a:prstGeom prst="rect">
            <a:avLst/>
          </a:prstGeom>
        </p:spPr>
      </p:pic>
      <p:pic>
        <p:nvPicPr>
          <p:cNvPr id="12" name="Graphic 11" descr="Stocking with solid fill">
            <a:extLst>
              <a:ext uri="{FF2B5EF4-FFF2-40B4-BE49-F238E27FC236}">
                <a16:creationId xmlns:a16="http://schemas.microsoft.com/office/drawing/2014/main" id="{24ECE5CC-1EDD-8A41-BB85-894A44ACA34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217998" y="6151855"/>
            <a:ext cx="698861" cy="6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90215"/>
      </p:ext>
    </p:extLst>
  </p:cSld>
  <p:clrMapOvr>
    <a:masterClrMapping/>
  </p:clrMapOvr>
</p:sld>
</file>

<file path=ppt/theme/theme1.xml><?xml version="1.0" encoding="utf-8"?>
<a:theme xmlns:a="http://schemas.openxmlformats.org/drawingml/2006/main" name="Essential">
  <a:themeElements>
    <a:clrScheme name="Expo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 Aqua">
  <a:themeElements>
    <a:clrScheme name="British Library">
      <a:dk1>
        <a:srgbClr val="414141"/>
      </a:dk1>
      <a:lt1>
        <a:srgbClr val="959595"/>
      </a:lt1>
      <a:dk2>
        <a:srgbClr val="D3D3D3"/>
      </a:dk2>
      <a:lt2>
        <a:srgbClr val="000000"/>
      </a:lt2>
      <a:accent1>
        <a:srgbClr val="CBDB2A"/>
      </a:accent1>
      <a:accent2>
        <a:srgbClr val="00B3C9"/>
      </a:accent2>
      <a:accent3>
        <a:srgbClr val="803F92"/>
      </a:accent3>
      <a:accent4>
        <a:srgbClr val="FAA61A"/>
      </a:accent4>
      <a:accent5>
        <a:srgbClr val="41AD49"/>
      </a:accent5>
      <a:accent6>
        <a:srgbClr val="E1058C"/>
      </a:accent6>
      <a:hlink>
        <a:srgbClr val="C6172C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UoR Theme">
  <a:themeElements>
    <a:clrScheme name="Custom 1">
      <a:dk1>
        <a:srgbClr val="50535A"/>
      </a:dk1>
      <a:lt1>
        <a:srgbClr val="FFFFFF"/>
      </a:lt1>
      <a:dk2>
        <a:srgbClr val="000000"/>
      </a:dk2>
      <a:lt2>
        <a:srgbClr val="E0E0E1"/>
      </a:lt2>
      <a:accent1>
        <a:srgbClr val="D2002E"/>
      </a:accent1>
      <a:accent2>
        <a:srgbClr val="EF7945"/>
      </a:accent2>
      <a:accent3>
        <a:srgbClr val="009A84"/>
      </a:accent3>
      <a:accent4>
        <a:srgbClr val="8ABD24"/>
      </a:accent4>
      <a:accent5>
        <a:srgbClr val="00AEEF"/>
      </a:accent5>
      <a:accent6>
        <a:srgbClr val="79679C"/>
      </a:accent6>
      <a:hlink>
        <a:srgbClr val="000000"/>
      </a:hlink>
      <a:folHlink>
        <a:srgbClr val="747478"/>
      </a:folHlink>
    </a:clrScheme>
    <a:fontScheme name="Custom 1">
      <a:majorFont>
        <a:latin typeface="Effra Bold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8100">
          <a:solidFill>
            <a:schemeClr val="accent1"/>
          </a:solidFill>
        </a:ln>
      </a:spPr>
      <a:bodyPr wrap="none">
        <a:spAutoFit/>
      </a:bodyPr>
      <a:lstStyle>
        <a:defPPr>
          <a:defRPr dirty="0">
            <a:solidFill>
              <a:schemeClr val="tx2"/>
            </a:solidFill>
            <a:latin typeface="+mn-lt"/>
          </a:defRPr>
        </a:defPPr>
      </a:lstStyle>
    </a:spDef>
    <a:lnDef>
      <a:spPr bwMode="auto">
        <a:noFill/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  <a:latin typeface="+mn-lt"/>
          </a:defRPr>
        </a:defPPr>
      </a:lstStyle>
    </a:txDef>
  </a:objectDefaults>
  <a:extraClrSchemeLst>
    <a:extraClrScheme>
      <a:clrScheme name="UoR - Red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D2002E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Orang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EF7945"/>
        </a:accent1>
        <a:accent2>
          <a:srgbClr val="D2002E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Jad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009A84"/>
        </a:accent1>
        <a:accent2>
          <a:srgbClr val="EF7945"/>
        </a:accent2>
        <a:accent3>
          <a:srgbClr val="D2002E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Green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8ABD24"/>
        </a:accent1>
        <a:accent2>
          <a:srgbClr val="EF7945"/>
        </a:accent2>
        <a:accent3>
          <a:srgbClr val="009A84"/>
        </a:accent3>
        <a:accent4>
          <a:srgbClr val="D2002E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Cyan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00AEEF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D2002E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Purpl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79679C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D2002E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Pink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E6007E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D2002E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22848 UOR PPT standard HT v6.potx" id="{CEFEA074-D3AB-4F5D-847D-E410D972E27D}" vid="{B30DEDDB-CD2F-4B41-B102-188A90ADC8C4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</TotalTime>
  <Words>354</Words>
  <Application>Microsoft Office PowerPoint</Application>
  <PresentationFormat>On-screen Show (4:3)</PresentationFormat>
  <Paragraphs>75</Paragraphs>
  <Slides>17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ＭＳ Ｐゴシック</vt:lpstr>
      <vt:lpstr>Arial</vt:lpstr>
      <vt:lpstr>Arial Black</vt:lpstr>
      <vt:lpstr>Arial Bold</vt:lpstr>
      <vt:lpstr>Calibri</vt:lpstr>
      <vt:lpstr>Effra</vt:lpstr>
      <vt:lpstr>Geneva</vt:lpstr>
      <vt:lpstr>Montserrat Semi Bold</vt:lpstr>
      <vt:lpstr>Museo Sans Rounded 100</vt:lpstr>
      <vt:lpstr>Open Sans</vt:lpstr>
      <vt:lpstr>Slabo 27px</vt:lpstr>
      <vt:lpstr>Essential</vt:lpstr>
      <vt:lpstr>BL Aqua</vt:lpstr>
      <vt:lpstr>UoR Theme</vt:lpstr>
      <vt:lpstr>PowerPoint Presentation</vt:lpstr>
      <vt:lpstr>PowerPoint Presentation</vt:lpstr>
      <vt:lpstr>TODAY’S WEBINAR</vt:lpstr>
      <vt:lpstr>THIS WEEK…</vt:lpstr>
      <vt:lpstr>WITH THANKS TO…</vt:lpstr>
      <vt:lpstr>WEBINAR AND BLOG ARCHIVE</vt:lpstr>
      <vt:lpstr>PowerPoint Presentation</vt:lpstr>
      <vt:lpstr>BOB ONLINE EU ACCESS</vt:lpstr>
      <vt:lpstr>COOL GANG UPDATE</vt:lpstr>
      <vt:lpstr>IFLA COPYRIGHT RESEARCH</vt:lpstr>
      <vt:lpstr>ORPHAN WORKS SURVEY</vt:lpstr>
      <vt:lpstr>RESEARCH SUPPORT GAMES - recordings</vt:lpstr>
      <vt:lpstr>JUST WHAT THE DOCTORS ORDERED QUIZ</vt:lpstr>
      <vt:lpstr>GIVE US A (COPYRIGHT) CLUE</vt:lpstr>
      <vt:lpstr>DO THEY KNOW IT’S CHRISTMAS?</vt:lpstr>
      <vt:lpstr>FUTURE WEBINARS</vt:lpstr>
      <vt:lpstr>ONE LAST THING…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Morrison</dc:creator>
  <cp:lastModifiedBy>Chris Morrison</cp:lastModifiedBy>
  <cp:revision>290</cp:revision>
  <dcterms:modified xsi:type="dcterms:W3CDTF">2020-12-18T10:12:00Z</dcterms:modified>
</cp:coreProperties>
</file>