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58" r:id="rId3"/>
    <p:sldId id="259" r:id="rId4"/>
    <p:sldId id="260" r:id="rId5"/>
    <p:sldId id="261" r:id="rId6"/>
    <p:sldId id="262" r:id="rId7"/>
    <p:sldId id="267" r:id="rId8"/>
    <p:sldId id="268" r:id="rId9"/>
    <p:sldId id="263" r:id="rId10"/>
    <p:sldId id="264" r:id="rId11"/>
    <p:sldId id="265"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80" d="100"/>
          <a:sy n="80" d="100"/>
        </p:scale>
        <p:origin x="-207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D7F38-E22B-4C4E-A009-40919CEAD4D2}"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en-US"/>
        </a:p>
      </dgm:t>
    </dgm:pt>
    <dgm:pt modelId="{BF79952C-BB81-DD41-949D-ACB3084E77F0}">
      <dgm:prSet phldrT="[Text]" custT="1"/>
      <dgm:spPr/>
      <dgm:t>
        <a:bodyPr/>
        <a:lstStyle/>
        <a:p>
          <a:r>
            <a:rPr lang="en-US" sz="2400" dirty="0" smtClean="0"/>
            <a:t>IFLA Supports Library Associations</a:t>
          </a:r>
          <a:endParaRPr lang="en-US" sz="2400" dirty="0"/>
        </a:p>
      </dgm:t>
    </dgm:pt>
    <dgm:pt modelId="{BC63377D-4515-7640-B67C-E3330EC5E644}" type="parTrans" cxnId="{93D42E9A-E728-5B43-9C93-28B17CCA56EB}">
      <dgm:prSet/>
      <dgm:spPr/>
      <dgm:t>
        <a:bodyPr/>
        <a:lstStyle/>
        <a:p>
          <a:endParaRPr lang="en-US" sz="2000"/>
        </a:p>
      </dgm:t>
    </dgm:pt>
    <dgm:pt modelId="{CA69B1CA-77E4-0D43-AAC3-850F64803797}" type="sibTrans" cxnId="{93D42E9A-E728-5B43-9C93-28B17CCA56EB}">
      <dgm:prSet custT="1"/>
      <dgm:spPr/>
      <dgm:t>
        <a:bodyPr/>
        <a:lstStyle/>
        <a:p>
          <a:endParaRPr lang="en-US" sz="2000"/>
        </a:p>
      </dgm:t>
    </dgm:pt>
    <dgm:pt modelId="{4AEE08AE-2A7D-764D-84CC-F293341FEB27}">
      <dgm:prSet phldrT="[Text]" custT="1"/>
      <dgm:spPr/>
      <dgm:t>
        <a:bodyPr/>
        <a:lstStyle/>
        <a:p>
          <a:r>
            <a:rPr lang="en-US" sz="2400" dirty="0" smtClean="0"/>
            <a:t>Library Associations Provide Professional Development to Library Workers</a:t>
          </a:r>
          <a:endParaRPr lang="en-US" sz="2400" dirty="0"/>
        </a:p>
      </dgm:t>
    </dgm:pt>
    <dgm:pt modelId="{27FD7AF3-BF8B-1548-970C-EF8F2063C433}" type="parTrans" cxnId="{DF08C1F9-37E7-6744-8B9E-7BAE7A1444A2}">
      <dgm:prSet/>
      <dgm:spPr/>
      <dgm:t>
        <a:bodyPr/>
        <a:lstStyle/>
        <a:p>
          <a:endParaRPr lang="en-US" sz="2000"/>
        </a:p>
      </dgm:t>
    </dgm:pt>
    <dgm:pt modelId="{FE1113C5-38F3-2B49-84BB-3689C39865F7}" type="sibTrans" cxnId="{DF08C1F9-37E7-6744-8B9E-7BAE7A1444A2}">
      <dgm:prSet custT="1"/>
      <dgm:spPr/>
      <dgm:t>
        <a:bodyPr/>
        <a:lstStyle/>
        <a:p>
          <a:endParaRPr lang="en-US" sz="2000"/>
        </a:p>
      </dgm:t>
    </dgm:pt>
    <dgm:pt modelId="{5F36DD0C-0B1A-7F4D-AE5C-4F780D4334F2}">
      <dgm:prSet phldrT="[Text]" custT="1"/>
      <dgm:spPr/>
      <dgm:t>
        <a:bodyPr/>
        <a:lstStyle/>
        <a:p>
          <a:r>
            <a:rPr lang="en-US" sz="2400" dirty="0" smtClean="0"/>
            <a:t>Library Workers Educate Library Users</a:t>
          </a:r>
          <a:endParaRPr lang="en-US" sz="2400" dirty="0"/>
        </a:p>
      </dgm:t>
    </dgm:pt>
    <dgm:pt modelId="{EB28C00F-9440-C44D-9EBB-9DC5AD69DC78}" type="parTrans" cxnId="{3EA9828B-17DB-3748-9EA5-0460012678EC}">
      <dgm:prSet/>
      <dgm:spPr/>
      <dgm:t>
        <a:bodyPr/>
        <a:lstStyle/>
        <a:p>
          <a:endParaRPr lang="en-US" sz="2000"/>
        </a:p>
      </dgm:t>
    </dgm:pt>
    <dgm:pt modelId="{521C10D7-707B-0A43-8379-8794822C9E03}" type="sibTrans" cxnId="{3EA9828B-17DB-3748-9EA5-0460012678EC}">
      <dgm:prSet/>
      <dgm:spPr/>
      <dgm:t>
        <a:bodyPr/>
        <a:lstStyle/>
        <a:p>
          <a:endParaRPr lang="en-US" sz="2000"/>
        </a:p>
      </dgm:t>
    </dgm:pt>
    <dgm:pt modelId="{B5512855-6E01-B042-95AA-687DF25CEAAF}" type="pres">
      <dgm:prSet presAssocID="{C3AD7F38-E22B-4C4E-A009-40919CEAD4D2}" presName="Name0" presStyleCnt="0">
        <dgm:presLayoutVars>
          <dgm:dir/>
          <dgm:resizeHandles val="exact"/>
        </dgm:presLayoutVars>
      </dgm:prSet>
      <dgm:spPr/>
      <dgm:t>
        <a:bodyPr/>
        <a:lstStyle/>
        <a:p>
          <a:endParaRPr lang="en-US"/>
        </a:p>
      </dgm:t>
    </dgm:pt>
    <dgm:pt modelId="{313C7BF6-9504-8141-AE3C-A17A54123AC1}" type="pres">
      <dgm:prSet presAssocID="{BF79952C-BB81-DD41-949D-ACB3084E77F0}" presName="node" presStyleLbl="node1" presStyleIdx="0" presStyleCnt="3" custScaleY="348922">
        <dgm:presLayoutVars>
          <dgm:bulletEnabled val="1"/>
        </dgm:presLayoutVars>
      </dgm:prSet>
      <dgm:spPr/>
      <dgm:t>
        <a:bodyPr/>
        <a:lstStyle/>
        <a:p>
          <a:endParaRPr lang="en-US"/>
        </a:p>
      </dgm:t>
    </dgm:pt>
    <dgm:pt modelId="{9BBB1838-B528-FF4F-9996-61A1E7F866D8}" type="pres">
      <dgm:prSet presAssocID="{CA69B1CA-77E4-0D43-AAC3-850F64803797}" presName="sibTrans" presStyleLbl="sibTrans2D1" presStyleIdx="0" presStyleCnt="2"/>
      <dgm:spPr/>
      <dgm:t>
        <a:bodyPr/>
        <a:lstStyle/>
        <a:p>
          <a:endParaRPr lang="en-US"/>
        </a:p>
      </dgm:t>
    </dgm:pt>
    <dgm:pt modelId="{D452295D-5214-4147-BB68-DA6FC1B2955F}" type="pres">
      <dgm:prSet presAssocID="{CA69B1CA-77E4-0D43-AAC3-850F64803797}" presName="connectorText" presStyleLbl="sibTrans2D1" presStyleIdx="0" presStyleCnt="2"/>
      <dgm:spPr/>
      <dgm:t>
        <a:bodyPr/>
        <a:lstStyle/>
        <a:p>
          <a:endParaRPr lang="en-US"/>
        </a:p>
      </dgm:t>
    </dgm:pt>
    <dgm:pt modelId="{74454016-3FA1-164D-A971-8551429520C4}" type="pres">
      <dgm:prSet presAssocID="{4AEE08AE-2A7D-764D-84CC-F293341FEB27}" presName="node" presStyleLbl="node1" presStyleIdx="1" presStyleCnt="3" custScaleY="348922">
        <dgm:presLayoutVars>
          <dgm:bulletEnabled val="1"/>
        </dgm:presLayoutVars>
      </dgm:prSet>
      <dgm:spPr/>
      <dgm:t>
        <a:bodyPr/>
        <a:lstStyle/>
        <a:p>
          <a:endParaRPr lang="en-US"/>
        </a:p>
      </dgm:t>
    </dgm:pt>
    <dgm:pt modelId="{550A2AED-E911-8546-B555-8973B38A0F68}" type="pres">
      <dgm:prSet presAssocID="{FE1113C5-38F3-2B49-84BB-3689C39865F7}" presName="sibTrans" presStyleLbl="sibTrans2D1" presStyleIdx="1" presStyleCnt="2"/>
      <dgm:spPr/>
      <dgm:t>
        <a:bodyPr/>
        <a:lstStyle/>
        <a:p>
          <a:endParaRPr lang="en-US"/>
        </a:p>
      </dgm:t>
    </dgm:pt>
    <dgm:pt modelId="{6813E3D3-02F3-0F48-875E-DA669D956D76}" type="pres">
      <dgm:prSet presAssocID="{FE1113C5-38F3-2B49-84BB-3689C39865F7}" presName="connectorText" presStyleLbl="sibTrans2D1" presStyleIdx="1" presStyleCnt="2"/>
      <dgm:spPr/>
      <dgm:t>
        <a:bodyPr/>
        <a:lstStyle/>
        <a:p>
          <a:endParaRPr lang="en-US"/>
        </a:p>
      </dgm:t>
    </dgm:pt>
    <dgm:pt modelId="{22938849-A15C-AB4C-9E24-5DA62D18B2FB}" type="pres">
      <dgm:prSet presAssocID="{5F36DD0C-0B1A-7F4D-AE5C-4F780D4334F2}" presName="node" presStyleLbl="node1" presStyleIdx="2" presStyleCnt="3" custScaleY="348922">
        <dgm:presLayoutVars>
          <dgm:bulletEnabled val="1"/>
        </dgm:presLayoutVars>
      </dgm:prSet>
      <dgm:spPr/>
      <dgm:t>
        <a:bodyPr/>
        <a:lstStyle/>
        <a:p>
          <a:endParaRPr lang="en-US"/>
        </a:p>
      </dgm:t>
    </dgm:pt>
  </dgm:ptLst>
  <dgm:cxnLst>
    <dgm:cxn modelId="{DF08C1F9-37E7-6744-8B9E-7BAE7A1444A2}" srcId="{C3AD7F38-E22B-4C4E-A009-40919CEAD4D2}" destId="{4AEE08AE-2A7D-764D-84CC-F293341FEB27}" srcOrd="1" destOrd="0" parTransId="{27FD7AF3-BF8B-1548-970C-EF8F2063C433}" sibTransId="{FE1113C5-38F3-2B49-84BB-3689C39865F7}"/>
    <dgm:cxn modelId="{970BD02E-CAE6-C34E-896A-939A150D0EC4}" type="presOf" srcId="{BF79952C-BB81-DD41-949D-ACB3084E77F0}" destId="{313C7BF6-9504-8141-AE3C-A17A54123AC1}" srcOrd="0" destOrd="0" presId="urn:microsoft.com/office/officeart/2005/8/layout/process1"/>
    <dgm:cxn modelId="{3EA9828B-17DB-3748-9EA5-0460012678EC}" srcId="{C3AD7F38-E22B-4C4E-A009-40919CEAD4D2}" destId="{5F36DD0C-0B1A-7F4D-AE5C-4F780D4334F2}" srcOrd="2" destOrd="0" parTransId="{EB28C00F-9440-C44D-9EBB-9DC5AD69DC78}" sibTransId="{521C10D7-707B-0A43-8379-8794822C9E03}"/>
    <dgm:cxn modelId="{C9BABFE6-8F83-E54B-9C7B-E9DD8A3056B6}" type="presOf" srcId="{FE1113C5-38F3-2B49-84BB-3689C39865F7}" destId="{6813E3D3-02F3-0F48-875E-DA669D956D76}" srcOrd="1" destOrd="0" presId="urn:microsoft.com/office/officeart/2005/8/layout/process1"/>
    <dgm:cxn modelId="{7962DD61-A30E-EC46-A7F3-3AE08F32A2B8}" type="presOf" srcId="{5F36DD0C-0B1A-7F4D-AE5C-4F780D4334F2}" destId="{22938849-A15C-AB4C-9E24-5DA62D18B2FB}" srcOrd="0" destOrd="0" presId="urn:microsoft.com/office/officeart/2005/8/layout/process1"/>
    <dgm:cxn modelId="{1AECA9C0-950D-B44B-BDDF-45198F0ABBCB}" type="presOf" srcId="{4AEE08AE-2A7D-764D-84CC-F293341FEB27}" destId="{74454016-3FA1-164D-A971-8551429520C4}" srcOrd="0" destOrd="0" presId="urn:microsoft.com/office/officeart/2005/8/layout/process1"/>
    <dgm:cxn modelId="{04EE8415-6EED-9A47-9C4F-EB84888B9C1B}" type="presOf" srcId="{CA69B1CA-77E4-0D43-AAC3-850F64803797}" destId="{9BBB1838-B528-FF4F-9996-61A1E7F866D8}" srcOrd="0" destOrd="0" presId="urn:microsoft.com/office/officeart/2005/8/layout/process1"/>
    <dgm:cxn modelId="{ED24B7D8-65DD-1341-90B2-FCD2713ADE1C}" type="presOf" srcId="{C3AD7F38-E22B-4C4E-A009-40919CEAD4D2}" destId="{B5512855-6E01-B042-95AA-687DF25CEAAF}" srcOrd="0" destOrd="0" presId="urn:microsoft.com/office/officeart/2005/8/layout/process1"/>
    <dgm:cxn modelId="{D923A977-792E-5241-9D90-18F420B3BD3B}" type="presOf" srcId="{CA69B1CA-77E4-0D43-AAC3-850F64803797}" destId="{D452295D-5214-4147-BB68-DA6FC1B2955F}" srcOrd="1" destOrd="0" presId="urn:microsoft.com/office/officeart/2005/8/layout/process1"/>
    <dgm:cxn modelId="{93D42E9A-E728-5B43-9C93-28B17CCA56EB}" srcId="{C3AD7F38-E22B-4C4E-A009-40919CEAD4D2}" destId="{BF79952C-BB81-DD41-949D-ACB3084E77F0}" srcOrd="0" destOrd="0" parTransId="{BC63377D-4515-7640-B67C-E3330EC5E644}" sibTransId="{CA69B1CA-77E4-0D43-AAC3-850F64803797}"/>
    <dgm:cxn modelId="{7395C61F-6FF0-4743-A51C-49C709954E0D}" type="presOf" srcId="{FE1113C5-38F3-2B49-84BB-3689C39865F7}" destId="{550A2AED-E911-8546-B555-8973B38A0F68}" srcOrd="0" destOrd="0" presId="urn:microsoft.com/office/officeart/2005/8/layout/process1"/>
    <dgm:cxn modelId="{4B88F174-44CD-3D4E-87B4-4ED5AC6C97C1}" type="presParOf" srcId="{B5512855-6E01-B042-95AA-687DF25CEAAF}" destId="{313C7BF6-9504-8141-AE3C-A17A54123AC1}" srcOrd="0" destOrd="0" presId="urn:microsoft.com/office/officeart/2005/8/layout/process1"/>
    <dgm:cxn modelId="{AD96E575-2EA3-3A46-AD24-9F6504549671}" type="presParOf" srcId="{B5512855-6E01-B042-95AA-687DF25CEAAF}" destId="{9BBB1838-B528-FF4F-9996-61A1E7F866D8}" srcOrd="1" destOrd="0" presId="urn:microsoft.com/office/officeart/2005/8/layout/process1"/>
    <dgm:cxn modelId="{2FAF7C6D-5169-3B49-B779-9A1F6F7C250C}" type="presParOf" srcId="{9BBB1838-B528-FF4F-9996-61A1E7F866D8}" destId="{D452295D-5214-4147-BB68-DA6FC1B2955F}" srcOrd="0" destOrd="0" presId="urn:microsoft.com/office/officeart/2005/8/layout/process1"/>
    <dgm:cxn modelId="{3F5EC35B-4BA2-BC4F-916E-3FC7FF510994}" type="presParOf" srcId="{B5512855-6E01-B042-95AA-687DF25CEAAF}" destId="{74454016-3FA1-164D-A971-8551429520C4}" srcOrd="2" destOrd="0" presId="urn:microsoft.com/office/officeart/2005/8/layout/process1"/>
    <dgm:cxn modelId="{94E47DA2-D23D-DC4E-9D75-ED9C80188F36}" type="presParOf" srcId="{B5512855-6E01-B042-95AA-687DF25CEAAF}" destId="{550A2AED-E911-8546-B555-8973B38A0F68}" srcOrd="3" destOrd="0" presId="urn:microsoft.com/office/officeart/2005/8/layout/process1"/>
    <dgm:cxn modelId="{09C3B98F-B225-9E45-8A41-C3F3A4CFD832}" type="presParOf" srcId="{550A2AED-E911-8546-B555-8973B38A0F68}" destId="{6813E3D3-02F3-0F48-875E-DA669D956D76}" srcOrd="0" destOrd="0" presId="urn:microsoft.com/office/officeart/2005/8/layout/process1"/>
    <dgm:cxn modelId="{1AAC4A9B-FD9D-AB48-AE09-8B2E9E899296}" type="presParOf" srcId="{B5512855-6E01-B042-95AA-687DF25CEAAF}" destId="{22938849-A15C-AB4C-9E24-5DA62D18B2FB}"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F5BE27-6CB6-6649-83E6-BE5A798121EB}" type="doc">
      <dgm:prSet loTypeId="urn:microsoft.com/office/officeart/2005/8/layout/radial4" loCatId="" qsTypeId="urn:microsoft.com/office/officeart/2005/8/quickstyle/simple4" qsCatId="simple" csTypeId="urn:microsoft.com/office/officeart/2005/8/colors/accent2_2" csCatId="accent2" phldr="1"/>
      <dgm:spPr/>
    </dgm:pt>
    <dgm:pt modelId="{A8BB79A8-CFEE-0C42-A857-E8B59E64D6A0}">
      <dgm:prSet phldrT="[Text]"/>
      <dgm:spPr/>
      <dgm:t>
        <a:bodyPr/>
        <a:lstStyle/>
        <a:p>
          <a:r>
            <a:rPr lang="en-US" dirty="0" smtClean="0"/>
            <a:t>Copyright Literacy Education</a:t>
          </a:r>
          <a:endParaRPr lang="en-US" dirty="0"/>
        </a:p>
      </dgm:t>
    </dgm:pt>
    <dgm:pt modelId="{448D5113-E50F-204B-90B0-11A0AD583765}" type="parTrans" cxnId="{6413F4AF-6180-3B4B-8809-8D1AF35CBE81}">
      <dgm:prSet/>
      <dgm:spPr/>
      <dgm:t>
        <a:bodyPr/>
        <a:lstStyle/>
        <a:p>
          <a:endParaRPr lang="en-US"/>
        </a:p>
      </dgm:t>
    </dgm:pt>
    <dgm:pt modelId="{1145F137-E002-BA4B-8A91-3CDA7ACB952A}" type="sibTrans" cxnId="{6413F4AF-6180-3B4B-8809-8D1AF35CBE81}">
      <dgm:prSet/>
      <dgm:spPr/>
      <dgm:t>
        <a:bodyPr/>
        <a:lstStyle/>
        <a:p>
          <a:endParaRPr lang="en-US"/>
        </a:p>
      </dgm:t>
    </dgm:pt>
    <dgm:pt modelId="{7B06C43D-9591-3445-A43E-52B376FC97C2}">
      <dgm:prSet phldrT="[Text]"/>
      <dgm:spPr/>
      <dgm:t>
        <a:bodyPr/>
        <a:lstStyle/>
        <a:p>
          <a:r>
            <a:rPr lang="en-US" dirty="0" smtClean="0"/>
            <a:t>Copyright Literacy</a:t>
          </a:r>
          <a:endParaRPr lang="en-US" dirty="0"/>
        </a:p>
      </dgm:t>
    </dgm:pt>
    <dgm:pt modelId="{F276B8A0-1A5F-2048-936F-455C78282F2D}" type="parTrans" cxnId="{2AFD5109-43F6-0E4E-A8A3-CF461A8BC1D7}">
      <dgm:prSet/>
      <dgm:spPr/>
      <dgm:t>
        <a:bodyPr/>
        <a:lstStyle/>
        <a:p>
          <a:endParaRPr lang="en-US"/>
        </a:p>
      </dgm:t>
    </dgm:pt>
    <dgm:pt modelId="{364B94FE-B8C5-C14B-8CCD-DD9C8EFD6818}" type="sibTrans" cxnId="{2AFD5109-43F6-0E4E-A8A3-CF461A8BC1D7}">
      <dgm:prSet/>
      <dgm:spPr/>
      <dgm:t>
        <a:bodyPr/>
        <a:lstStyle/>
        <a:p>
          <a:endParaRPr lang="en-US"/>
        </a:p>
      </dgm:t>
    </dgm:pt>
    <dgm:pt modelId="{07BCE033-0734-2E45-9BBE-C1BF50BE062D}">
      <dgm:prSet phldrT="[Text]"/>
      <dgm:spPr/>
      <dgm:t>
        <a:bodyPr/>
        <a:lstStyle/>
        <a:p>
          <a:r>
            <a:rPr lang="en-US" dirty="0" smtClean="0"/>
            <a:t>Pedagogical Literacy</a:t>
          </a:r>
          <a:endParaRPr lang="en-US" dirty="0"/>
        </a:p>
      </dgm:t>
    </dgm:pt>
    <dgm:pt modelId="{C914FC1E-C198-0B4F-B71F-9B653AD86AA9}" type="parTrans" cxnId="{95964166-1516-3141-B2FD-9909E46E6068}">
      <dgm:prSet/>
      <dgm:spPr/>
      <dgm:t>
        <a:bodyPr/>
        <a:lstStyle/>
        <a:p>
          <a:endParaRPr lang="en-US"/>
        </a:p>
      </dgm:t>
    </dgm:pt>
    <dgm:pt modelId="{1D6F529B-3D26-9E43-8331-8F3AB7E817C6}" type="sibTrans" cxnId="{95964166-1516-3141-B2FD-9909E46E6068}">
      <dgm:prSet/>
      <dgm:spPr/>
      <dgm:t>
        <a:bodyPr/>
        <a:lstStyle/>
        <a:p>
          <a:endParaRPr lang="en-US"/>
        </a:p>
      </dgm:t>
    </dgm:pt>
    <dgm:pt modelId="{5B3D59F1-0B45-A248-83FF-57A1D6623D23}" type="pres">
      <dgm:prSet presAssocID="{CDF5BE27-6CB6-6649-83E6-BE5A798121EB}" presName="cycle" presStyleCnt="0">
        <dgm:presLayoutVars>
          <dgm:chMax val="1"/>
          <dgm:dir/>
          <dgm:animLvl val="ctr"/>
          <dgm:resizeHandles val="exact"/>
        </dgm:presLayoutVars>
      </dgm:prSet>
      <dgm:spPr/>
    </dgm:pt>
    <dgm:pt modelId="{D86E2C43-8011-3B4E-ADB2-3DD1FF13A156}" type="pres">
      <dgm:prSet presAssocID="{A8BB79A8-CFEE-0C42-A857-E8B59E64D6A0}" presName="centerShape" presStyleLbl="node0" presStyleIdx="0" presStyleCnt="1"/>
      <dgm:spPr/>
      <dgm:t>
        <a:bodyPr/>
        <a:lstStyle/>
        <a:p>
          <a:endParaRPr lang="en-US"/>
        </a:p>
      </dgm:t>
    </dgm:pt>
    <dgm:pt modelId="{5C973557-6D1F-1A4F-B2CE-AA3F63220324}" type="pres">
      <dgm:prSet presAssocID="{F276B8A0-1A5F-2048-936F-455C78282F2D}" presName="parTrans" presStyleLbl="bgSibTrans2D1" presStyleIdx="0" presStyleCnt="2"/>
      <dgm:spPr/>
      <dgm:t>
        <a:bodyPr/>
        <a:lstStyle/>
        <a:p>
          <a:endParaRPr lang="en-US"/>
        </a:p>
      </dgm:t>
    </dgm:pt>
    <dgm:pt modelId="{F3FC765B-0571-9742-898F-EC8F03C94779}" type="pres">
      <dgm:prSet presAssocID="{7B06C43D-9591-3445-A43E-52B376FC97C2}" presName="node" presStyleLbl="node1" presStyleIdx="0" presStyleCnt="2">
        <dgm:presLayoutVars>
          <dgm:bulletEnabled val="1"/>
        </dgm:presLayoutVars>
      </dgm:prSet>
      <dgm:spPr/>
      <dgm:t>
        <a:bodyPr/>
        <a:lstStyle/>
        <a:p>
          <a:endParaRPr lang="en-US"/>
        </a:p>
      </dgm:t>
    </dgm:pt>
    <dgm:pt modelId="{2E8FB110-7EC9-9544-8182-5983BDE38C51}" type="pres">
      <dgm:prSet presAssocID="{C914FC1E-C198-0B4F-B71F-9B653AD86AA9}" presName="parTrans" presStyleLbl="bgSibTrans2D1" presStyleIdx="1" presStyleCnt="2"/>
      <dgm:spPr/>
      <dgm:t>
        <a:bodyPr/>
        <a:lstStyle/>
        <a:p>
          <a:endParaRPr lang="en-US"/>
        </a:p>
      </dgm:t>
    </dgm:pt>
    <dgm:pt modelId="{0B799878-C2DE-8445-9382-7CAAE55E2526}" type="pres">
      <dgm:prSet presAssocID="{07BCE033-0734-2E45-9BBE-C1BF50BE062D}" presName="node" presStyleLbl="node1" presStyleIdx="1" presStyleCnt="2">
        <dgm:presLayoutVars>
          <dgm:bulletEnabled val="1"/>
        </dgm:presLayoutVars>
      </dgm:prSet>
      <dgm:spPr/>
      <dgm:t>
        <a:bodyPr/>
        <a:lstStyle/>
        <a:p>
          <a:endParaRPr lang="en-US"/>
        </a:p>
      </dgm:t>
    </dgm:pt>
  </dgm:ptLst>
  <dgm:cxnLst>
    <dgm:cxn modelId="{A0170FBE-CBEF-0244-AFE3-36EF023176FF}" type="presOf" srcId="{7B06C43D-9591-3445-A43E-52B376FC97C2}" destId="{F3FC765B-0571-9742-898F-EC8F03C94779}" srcOrd="0" destOrd="0" presId="urn:microsoft.com/office/officeart/2005/8/layout/radial4"/>
    <dgm:cxn modelId="{C3F75547-EA73-7945-9760-EBACA09E909C}" type="presOf" srcId="{C914FC1E-C198-0B4F-B71F-9B653AD86AA9}" destId="{2E8FB110-7EC9-9544-8182-5983BDE38C51}" srcOrd="0" destOrd="0" presId="urn:microsoft.com/office/officeart/2005/8/layout/radial4"/>
    <dgm:cxn modelId="{6413F4AF-6180-3B4B-8809-8D1AF35CBE81}" srcId="{CDF5BE27-6CB6-6649-83E6-BE5A798121EB}" destId="{A8BB79A8-CFEE-0C42-A857-E8B59E64D6A0}" srcOrd="0" destOrd="0" parTransId="{448D5113-E50F-204B-90B0-11A0AD583765}" sibTransId="{1145F137-E002-BA4B-8A91-3CDA7ACB952A}"/>
    <dgm:cxn modelId="{BD364049-5CCB-9441-9743-5CF4459AAE10}" type="presOf" srcId="{F276B8A0-1A5F-2048-936F-455C78282F2D}" destId="{5C973557-6D1F-1A4F-B2CE-AA3F63220324}" srcOrd="0" destOrd="0" presId="urn:microsoft.com/office/officeart/2005/8/layout/radial4"/>
    <dgm:cxn modelId="{95964166-1516-3141-B2FD-9909E46E6068}" srcId="{A8BB79A8-CFEE-0C42-A857-E8B59E64D6A0}" destId="{07BCE033-0734-2E45-9BBE-C1BF50BE062D}" srcOrd="1" destOrd="0" parTransId="{C914FC1E-C198-0B4F-B71F-9B653AD86AA9}" sibTransId="{1D6F529B-3D26-9E43-8331-8F3AB7E817C6}"/>
    <dgm:cxn modelId="{2AFD5109-43F6-0E4E-A8A3-CF461A8BC1D7}" srcId="{A8BB79A8-CFEE-0C42-A857-E8B59E64D6A0}" destId="{7B06C43D-9591-3445-A43E-52B376FC97C2}" srcOrd="0" destOrd="0" parTransId="{F276B8A0-1A5F-2048-936F-455C78282F2D}" sibTransId="{364B94FE-B8C5-C14B-8CCD-DD9C8EFD6818}"/>
    <dgm:cxn modelId="{61967255-8ECE-1D4D-91B6-F500E117D0F6}" type="presOf" srcId="{A8BB79A8-CFEE-0C42-A857-E8B59E64D6A0}" destId="{D86E2C43-8011-3B4E-ADB2-3DD1FF13A156}" srcOrd="0" destOrd="0" presId="urn:microsoft.com/office/officeart/2005/8/layout/radial4"/>
    <dgm:cxn modelId="{F2C43656-973D-8D41-8A7A-C70D7CA9DF14}" type="presOf" srcId="{07BCE033-0734-2E45-9BBE-C1BF50BE062D}" destId="{0B799878-C2DE-8445-9382-7CAAE55E2526}" srcOrd="0" destOrd="0" presId="urn:microsoft.com/office/officeart/2005/8/layout/radial4"/>
    <dgm:cxn modelId="{DD552920-BB03-D844-8B47-041560C8080C}" type="presOf" srcId="{CDF5BE27-6CB6-6649-83E6-BE5A798121EB}" destId="{5B3D59F1-0B45-A248-83FF-57A1D6623D23}" srcOrd="0" destOrd="0" presId="urn:microsoft.com/office/officeart/2005/8/layout/radial4"/>
    <dgm:cxn modelId="{74519511-A18C-DC4A-98A3-ADC60197C9BB}" type="presParOf" srcId="{5B3D59F1-0B45-A248-83FF-57A1D6623D23}" destId="{D86E2C43-8011-3B4E-ADB2-3DD1FF13A156}" srcOrd="0" destOrd="0" presId="urn:microsoft.com/office/officeart/2005/8/layout/radial4"/>
    <dgm:cxn modelId="{DD161114-B0AE-094E-BBA8-20B8B31D60E8}" type="presParOf" srcId="{5B3D59F1-0B45-A248-83FF-57A1D6623D23}" destId="{5C973557-6D1F-1A4F-B2CE-AA3F63220324}" srcOrd="1" destOrd="0" presId="urn:microsoft.com/office/officeart/2005/8/layout/radial4"/>
    <dgm:cxn modelId="{4A9DAD5C-65FC-BA43-BB2A-AF18636C9336}" type="presParOf" srcId="{5B3D59F1-0B45-A248-83FF-57A1D6623D23}" destId="{F3FC765B-0571-9742-898F-EC8F03C94779}" srcOrd="2" destOrd="0" presId="urn:microsoft.com/office/officeart/2005/8/layout/radial4"/>
    <dgm:cxn modelId="{6BF022FA-D046-F04E-B7E5-E975346551AE}" type="presParOf" srcId="{5B3D59F1-0B45-A248-83FF-57A1D6623D23}" destId="{2E8FB110-7EC9-9544-8182-5983BDE38C51}" srcOrd="3" destOrd="0" presId="urn:microsoft.com/office/officeart/2005/8/layout/radial4"/>
    <dgm:cxn modelId="{87B6DE00-E3EC-034F-9990-E02883062976}" type="presParOf" srcId="{5B3D59F1-0B45-A248-83FF-57A1D6623D23}" destId="{0B799878-C2DE-8445-9382-7CAAE55E2526}"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C7BF6-9504-8141-AE3C-A17A54123AC1}">
      <dsp:nvSpPr>
        <dsp:cNvPr id="0" name=""/>
        <dsp:cNvSpPr/>
      </dsp:nvSpPr>
      <dsp:spPr>
        <a:xfrm>
          <a:off x="7233" y="0"/>
          <a:ext cx="2161877"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IFLA Supports Library Associations</a:t>
          </a:r>
          <a:endParaRPr lang="en-US" sz="2400" kern="1200" dirty="0"/>
        </a:p>
      </dsp:txBody>
      <dsp:txXfrm>
        <a:off x="70552" y="63319"/>
        <a:ext cx="2035239" cy="4399325"/>
      </dsp:txXfrm>
    </dsp:sp>
    <dsp:sp modelId="{9BBB1838-B528-FF4F-9996-61A1E7F866D8}">
      <dsp:nvSpPr>
        <dsp:cNvPr id="0" name=""/>
        <dsp:cNvSpPr/>
      </dsp:nvSpPr>
      <dsp:spPr>
        <a:xfrm>
          <a:off x="2385298" y="1994908"/>
          <a:ext cx="458317" cy="53614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385298" y="2102137"/>
        <a:ext cx="320822" cy="321687"/>
      </dsp:txXfrm>
    </dsp:sp>
    <dsp:sp modelId="{74454016-3FA1-164D-A971-8551429520C4}">
      <dsp:nvSpPr>
        <dsp:cNvPr id="0" name=""/>
        <dsp:cNvSpPr/>
      </dsp:nvSpPr>
      <dsp:spPr>
        <a:xfrm>
          <a:off x="3033861" y="0"/>
          <a:ext cx="2161877"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Library Associations Provide Professional Development to Library Workers</a:t>
          </a:r>
          <a:endParaRPr lang="en-US" sz="2400" kern="1200" dirty="0"/>
        </a:p>
      </dsp:txBody>
      <dsp:txXfrm>
        <a:off x="3097180" y="63319"/>
        <a:ext cx="2035239" cy="4399325"/>
      </dsp:txXfrm>
    </dsp:sp>
    <dsp:sp modelId="{550A2AED-E911-8546-B555-8973B38A0F68}">
      <dsp:nvSpPr>
        <dsp:cNvPr id="0" name=""/>
        <dsp:cNvSpPr/>
      </dsp:nvSpPr>
      <dsp:spPr>
        <a:xfrm>
          <a:off x="5411926" y="1994908"/>
          <a:ext cx="458317" cy="53614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5411926" y="2102137"/>
        <a:ext cx="320822" cy="321687"/>
      </dsp:txXfrm>
    </dsp:sp>
    <dsp:sp modelId="{22938849-A15C-AB4C-9E24-5DA62D18B2FB}">
      <dsp:nvSpPr>
        <dsp:cNvPr id="0" name=""/>
        <dsp:cNvSpPr/>
      </dsp:nvSpPr>
      <dsp:spPr>
        <a:xfrm>
          <a:off x="6060489" y="0"/>
          <a:ext cx="2161877" cy="45259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Library Workers Educate Library Users</a:t>
          </a:r>
          <a:endParaRPr lang="en-US" sz="2400" kern="1200" dirty="0"/>
        </a:p>
      </dsp:txBody>
      <dsp:txXfrm>
        <a:off x="6123808" y="63319"/>
        <a:ext cx="2035239" cy="43993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E2C43-8011-3B4E-ADB2-3DD1FF13A156}">
      <dsp:nvSpPr>
        <dsp:cNvPr id="0" name=""/>
        <dsp:cNvSpPr/>
      </dsp:nvSpPr>
      <dsp:spPr>
        <a:xfrm>
          <a:off x="2816066" y="1815818"/>
          <a:ext cx="2597467" cy="2597467"/>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Copyright Literacy Education</a:t>
          </a:r>
          <a:endParaRPr lang="en-US" sz="3400" kern="1200" dirty="0"/>
        </a:p>
      </dsp:txBody>
      <dsp:txXfrm>
        <a:off x="3196456" y="2196208"/>
        <a:ext cx="1836687" cy="1836687"/>
      </dsp:txXfrm>
    </dsp:sp>
    <dsp:sp modelId="{5C973557-6D1F-1A4F-B2CE-AA3F63220324}">
      <dsp:nvSpPr>
        <dsp:cNvPr id="0" name=""/>
        <dsp:cNvSpPr/>
      </dsp:nvSpPr>
      <dsp:spPr>
        <a:xfrm rot="12900000">
          <a:off x="1048123" y="1329610"/>
          <a:ext cx="2092257" cy="740278"/>
        </a:xfrm>
        <a:prstGeom prst="lef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3FC765B-0571-9742-898F-EC8F03C94779}">
      <dsp:nvSpPr>
        <dsp:cNvPr id="0" name=""/>
        <dsp:cNvSpPr/>
      </dsp:nvSpPr>
      <dsp:spPr>
        <a:xfrm>
          <a:off x="3516" y="112676"/>
          <a:ext cx="2467594" cy="197407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kern="1200" dirty="0" smtClean="0"/>
            <a:t>Copyright Literacy</a:t>
          </a:r>
          <a:endParaRPr lang="en-US" sz="3600" kern="1200" dirty="0"/>
        </a:p>
      </dsp:txBody>
      <dsp:txXfrm>
        <a:off x="61335" y="170495"/>
        <a:ext cx="2351956" cy="1858437"/>
      </dsp:txXfrm>
    </dsp:sp>
    <dsp:sp modelId="{2E8FB110-7EC9-9544-8182-5983BDE38C51}">
      <dsp:nvSpPr>
        <dsp:cNvPr id="0" name=""/>
        <dsp:cNvSpPr/>
      </dsp:nvSpPr>
      <dsp:spPr>
        <a:xfrm rot="19500000">
          <a:off x="5089219" y="1329610"/>
          <a:ext cx="2092257" cy="740278"/>
        </a:xfrm>
        <a:prstGeom prst="lef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B799878-C2DE-8445-9382-7CAAE55E2526}">
      <dsp:nvSpPr>
        <dsp:cNvPr id="0" name=""/>
        <dsp:cNvSpPr/>
      </dsp:nvSpPr>
      <dsp:spPr>
        <a:xfrm>
          <a:off x="5758489" y="112676"/>
          <a:ext cx="2467594" cy="197407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kern="1200" dirty="0" smtClean="0"/>
            <a:t>Pedagogical Literacy</a:t>
          </a:r>
          <a:endParaRPr lang="en-US" sz="3600" kern="1200" dirty="0"/>
        </a:p>
      </dsp:txBody>
      <dsp:txXfrm>
        <a:off x="5816308" y="170495"/>
        <a:ext cx="2351956" cy="18584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040A78-2A4B-4566-8626-79DE0D4C1085}" type="datetimeFigureOut">
              <a:rPr lang="en-US" smtClean="0"/>
              <a:t>6/28/19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40A78-2A4B-4566-8626-79DE0D4C1085}" type="datetimeFigureOut">
              <a:rPr lang="en-US" smtClean="0"/>
              <a:t>6/28/19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040A78-2A4B-4566-8626-79DE0D4C1085}" type="datetimeFigureOut">
              <a:rPr lang="en-US" smtClean="0"/>
              <a:t>6/28/19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040A78-2A4B-4566-8626-79DE0D4C1085}" type="datetimeFigureOut">
              <a:rPr lang="en-US" smtClean="0"/>
              <a:t>6/28/19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040A78-2A4B-4566-8626-79DE0D4C1085}" type="datetimeFigureOut">
              <a:rPr lang="en-US" smtClean="0"/>
              <a:t>6/28/19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040A78-2A4B-4566-8626-79DE0D4C1085}" type="datetimeFigureOut">
              <a:rPr lang="en-US" smtClean="0"/>
              <a:t>6/28/19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40A78-2A4B-4566-8626-79DE0D4C1085}" type="datetimeFigureOut">
              <a:rPr lang="en-US" smtClean="0"/>
              <a:t>6/28/19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6/28/19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6/28/19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40A78-2A4B-4566-8626-79DE0D4C1085}" type="datetimeFigureOut">
              <a:rPr lang="en-US" smtClean="0"/>
              <a:t>6/28/19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040A78-2A4B-4566-8626-79DE0D4C1085}" type="datetimeFigureOut">
              <a:rPr lang="en-US" smtClean="0"/>
              <a:t>6/28/19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40A78-2A4B-4566-8626-79DE0D4C1085}" type="datetimeFigureOut">
              <a:rPr lang="en-US" smtClean="0"/>
              <a:t>6/28/19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526B6-F861-4D54-BBE9-4BB519D3F342}"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85875"/>
            <a:ext cx="7772400" cy="2314575"/>
          </a:xfrm>
        </p:spPr>
        <p:txBody>
          <a:bodyPr>
            <a:normAutofit fontScale="90000"/>
          </a:bodyPr>
          <a:lstStyle/>
          <a:p>
            <a:r>
              <a:rPr lang="en-US" b="1" i="1" dirty="0"/>
              <a:t>Train the Trainer, Spread the Word: Looking to Library Associations as Copyright Literacy Multipliers </a:t>
            </a:r>
            <a:endParaRPr lang="en-US" dirty="0"/>
          </a:p>
        </p:txBody>
      </p:sp>
      <p:sp>
        <p:nvSpPr>
          <p:cNvPr id="3" name="Subtitle 2"/>
          <p:cNvSpPr>
            <a:spLocks noGrp="1"/>
          </p:cNvSpPr>
          <p:nvPr>
            <p:ph type="subTitle" idx="1"/>
          </p:nvPr>
        </p:nvSpPr>
        <p:spPr>
          <a:xfrm>
            <a:off x="85725" y="4203700"/>
            <a:ext cx="8998226" cy="2463800"/>
          </a:xfrm>
        </p:spPr>
        <p:txBody>
          <a:bodyPr>
            <a:normAutofit fontScale="77500" lnSpcReduction="20000"/>
          </a:bodyPr>
          <a:lstStyle/>
          <a:p>
            <a:r>
              <a:rPr lang="en-US" dirty="0"/>
              <a:t>Lisa </a:t>
            </a:r>
            <a:r>
              <a:rPr lang="en-US" dirty="0" err="1"/>
              <a:t>Janicke</a:t>
            </a:r>
            <a:r>
              <a:rPr lang="en-US" dirty="0"/>
              <a:t> </a:t>
            </a:r>
            <a:r>
              <a:rPr lang="en-US" dirty="0" smtClean="0"/>
              <a:t>Hinchliffe</a:t>
            </a:r>
            <a:endParaRPr lang="en-US" dirty="0"/>
          </a:p>
          <a:p>
            <a:r>
              <a:rPr lang="en-US" dirty="0" smtClean="0"/>
              <a:t>Professor, University </a:t>
            </a:r>
            <a:r>
              <a:rPr lang="en-US" dirty="0"/>
              <a:t>of Illinois at Urbana-</a:t>
            </a:r>
            <a:r>
              <a:rPr lang="en-US" dirty="0" smtClean="0"/>
              <a:t>Champaign &amp; </a:t>
            </a:r>
          </a:p>
          <a:p>
            <a:r>
              <a:rPr lang="en-US" dirty="0" smtClean="0"/>
              <a:t>Chair, IFLA Information Literacy Section</a:t>
            </a:r>
          </a:p>
          <a:p>
            <a:r>
              <a:rPr lang="en-US" sz="1300" dirty="0" smtClean="0"/>
              <a:t> </a:t>
            </a:r>
            <a:endParaRPr lang="en-US" sz="1300" dirty="0"/>
          </a:p>
          <a:p>
            <a:r>
              <a:rPr lang="en-US" dirty="0"/>
              <a:t>Stephen </a:t>
            </a:r>
            <a:r>
              <a:rPr lang="en-US" dirty="0" err="1" smtClean="0"/>
              <a:t>Wyber</a:t>
            </a:r>
            <a:endParaRPr lang="en-US" dirty="0"/>
          </a:p>
          <a:p>
            <a:r>
              <a:rPr lang="en-US" dirty="0" smtClean="0"/>
              <a:t>Policy </a:t>
            </a:r>
            <a:r>
              <a:rPr lang="en-US" dirty="0"/>
              <a:t>and Advocacy Manager, </a:t>
            </a:r>
            <a:endParaRPr lang="en-US" dirty="0" smtClean="0"/>
          </a:p>
          <a:p>
            <a:r>
              <a:rPr lang="en-US" dirty="0" smtClean="0"/>
              <a:t>International </a:t>
            </a:r>
            <a:r>
              <a:rPr lang="en-US" dirty="0"/>
              <a:t>Federation of Library Associations (IFLA) </a:t>
            </a:r>
          </a:p>
        </p:txBody>
      </p:sp>
    </p:spTree>
    <p:extLst>
      <p:ext uri="{BB962C8B-B14F-4D97-AF65-F5344CB8AC3E}">
        <p14:creationId xmlns:p14="http://schemas.microsoft.com/office/powerpoint/2010/main" val="4294292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2701925"/>
            <a:ext cx="7772400" cy="1470025"/>
          </a:xfrm>
        </p:spPr>
        <p:txBody>
          <a:bodyPr>
            <a:normAutofit fontScale="90000"/>
          </a:bodyPr>
          <a:lstStyle/>
          <a:p>
            <a:r>
              <a:rPr lang="en-US" dirty="0"/>
              <a:t>Library </a:t>
            </a:r>
            <a:r>
              <a:rPr lang="en-US" dirty="0" smtClean="0"/>
              <a:t>associations can play </a:t>
            </a:r>
            <a:r>
              <a:rPr lang="en-US" dirty="0"/>
              <a:t>a key role in </a:t>
            </a:r>
            <a:r>
              <a:rPr lang="en-US" dirty="0" smtClean="0"/>
              <a:t>identifying priority areas for collective action and providing professional development to catalyze and support libraries and library workers in taking action. </a:t>
            </a:r>
            <a:endParaRPr lang="en-US" dirty="0"/>
          </a:p>
        </p:txBody>
      </p:sp>
    </p:spTree>
    <p:extLst>
      <p:ext uri="{BB962C8B-B14F-4D97-AF65-F5344CB8AC3E}">
        <p14:creationId xmlns:p14="http://schemas.microsoft.com/office/powerpoint/2010/main" val="3153735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IFLA STRATEGIC PLAN 2016-2021</a:t>
            </a:r>
            <a:endParaRPr lang="en-US" dirty="0"/>
          </a:p>
        </p:txBody>
      </p:sp>
      <p:sp>
        <p:nvSpPr>
          <p:cNvPr id="8" name="Content Placeholder 7"/>
          <p:cNvSpPr>
            <a:spLocks noGrp="1"/>
          </p:cNvSpPr>
          <p:nvPr>
            <p:ph idx="1"/>
          </p:nvPr>
        </p:nvSpPr>
        <p:spPr/>
        <p:txBody>
          <a:bodyPr>
            <a:normAutofit fontScale="92500" lnSpcReduction="20000"/>
          </a:bodyPr>
          <a:lstStyle/>
          <a:p>
            <a:pPr marL="0" indent="0">
              <a:buNone/>
            </a:pPr>
            <a:r>
              <a:rPr lang="en-US" dirty="0" smtClean="0"/>
              <a:t>STRATEGIC DIRECTION: 2. INFORMATION &amp; KNOWLEDGE </a:t>
            </a:r>
          </a:p>
          <a:p>
            <a:pPr marL="0" indent="0">
              <a:buNone/>
            </a:pPr>
            <a:r>
              <a:rPr lang="en-US" dirty="0" smtClean="0"/>
              <a:t>We </a:t>
            </a:r>
            <a:r>
              <a:rPr lang="en-US" dirty="0"/>
              <a:t>will build a framework that promotes equitable access to information and knowledge in any format and in any place. We will establish the capacity for libraries to act as catalysts of innovation, able to facilitate the creation and re-use of content by their communities. </a:t>
            </a:r>
            <a:endParaRPr lang="en-US" dirty="0" smtClean="0"/>
          </a:p>
          <a:p>
            <a:pPr marL="0" indent="0">
              <a:buNone/>
            </a:pPr>
            <a:endParaRPr lang="en-US" dirty="0"/>
          </a:p>
          <a:p>
            <a:pPr marL="0" indent="0">
              <a:buNone/>
            </a:pPr>
            <a:r>
              <a:rPr lang="en-US" dirty="0"/>
              <a:t>Activity 2.2: Advocating for an equitable copyright framework. </a:t>
            </a:r>
          </a:p>
          <a:p>
            <a:pPr marL="0" indent="0">
              <a:buNone/>
            </a:pPr>
            <a:endParaRPr lang="en-US" dirty="0"/>
          </a:p>
        </p:txBody>
      </p:sp>
      <p:sp>
        <p:nvSpPr>
          <p:cNvPr id="9" name="Content Placeholder 8"/>
          <p:cNvSpPr>
            <a:spLocks noGrp="1"/>
          </p:cNvSpPr>
          <p:nvPr>
            <p:ph sz="half" idx="4294967295"/>
          </p:nvPr>
        </p:nvSpPr>
        <p:spPr>
          <a:xfrm>
            <a:off x="5105400" y="1600200"/>
            <a:ext cx="4038600" cy="4525963"/>
          </a:xfrm>
        </p:spPr>
        <p:txBody>
          <a:bodyPr>
            <a:normAutofit/>
          </a:bodyPr>
          <a:lstStyle/>
          <a:p>
            <a:pPr marL="0" indent="0">
              <a:buNone/>
            </a:pPr>
            <a:endParaRPr lang="en-US" dirty="0"/>
          </a:p>
          <a:p>
            <a:pPr marL="0" indent="0">
              <a:buNone/>
            </a:pPr>
            <a:endParaRPr lang="en-US" dirty="0"/>
          </a:p>
        </p:txBody>
      </p:sp>
      <p:pic>
        <p:nvPicPr>
          <p:cNvPr id="10" name="Picture 9"/>
          <p:cNvPicPr>
            <a:picLocks noChangeAspect="1"/>
          </p:cNvPicPr>
          <p:nvPr/>
        </p:nvPicPr>
        <p:blipFill>
          <a:blip r:embed="rId2"/>
          <a:stretch>
            <a:fillRect/>
          </a:stretch>
        </p:blipFill>
        <p:spPr>
          <a:xfrm>
            <a:off x="4559300" y="3416300"/>
            <a:ext cx="25400" cy="25400"/>
          </a:xfrm>
          <a:prstGeom prst="rect">
            <a:avLst/>
          </a:prstGeom>
        </p:spPr>
      </p:pic>
    </p:spTree>
    <p:extLst>
      <p:ext uri="{BB962C8B-B14F-4D97-AF65-F5344CB8AC3E}">
        <p14:creationId xmlns:p14="http://schemas.microsoft.com/office/powerpoint/2010/main" val="4102526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5750" y="434975"/>
            <a:ext cx="8620125" cy="1724025"/>
          </a:xfrm>
          <a:prstGeom prst="rect">
            <a:avLst/>
          </a:prstGeom>
          <a:ln w="57150" cmpd="sng">
            <a:solidFill>
              <a:schemeClr val="tx1"/>
            </a:solidFill>
          </a:ln>
        </p:spPr>
      </p:pic>
    </p:spTree>
    <p:extLst>
      <p:ext uri="{BB962C8B-B14F-4D97-AF65-F5344CB8AC3E}">
        <p14:creationId xmlns:p14="http://schemas.microsoft.com/office/powerpoint/2010/main" val="4284244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41375" y="3156714"/>
            <a:ext cx="7445375" cy="2677656"/>
          </a:xfrm>
          <a:prstGeom prst="rect">
            <a:avLst/>
          </a:prstGeom>
        </p:spPr>
        <p:txBody>
          <a:bodyPr wrap="square">
            <a:spAutoFit/>
          </a:bodyPr>
          <a:lstStyle/>
          <a:p>
            <a:pPr algn="ctr"/>
            <a:r>
              <a:rPr lang="en-US" sz="2400" dirty="0" smtClean="0"/>
              <a:t>“Copyright </a:t>
            </a:r>
            <a:r>
              <a:rPr lang="en-US" sz="2400" dirty="0"/>
              <a:t>literacy can be defined as sufficient copyright knowledge to be able to take well informed decisions on how to use copyrighted </a:t>
            </a:r>
            <a:r>
              <a:rPr lang="en-US" sz="2400" dirty="0" smtClean="0"/>
              <a:t>materials. </a:t>
            </a:r>
            <a:r>
              <a:rPr lang="en-US" sz="2400" dirty="0"/>
              <a:t>It includes understanding the structure, functioning and implications of the copyright system, as laws, practices, and user expectations evolve. Copyright education is the process of developing and updating copyright literacy</a:t>
            </a:r>
            <a:r>
              <a:rPr lang="en-US" sz="2400" dirty="0" smtClean="0"/>
              <a:t>.”</a:t>
            </a:r>
            <a:endParaRPr lang="en-US" sz="2400" dirty="0"/>
          </a:p>
        </p:txBody>
      </p:sp>
      <p:pic>
        <p:nvPicPr>
          <p:cNvPr id="12" name="Picture 11" descr="Screen Shot 2019-06-25 at 1.27.1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 y="276225"/>
            <a:ext cx="9144000" cy="2080319"/>
          </a:xfrm>
          <a:prstGeom prst="rect">
            <a:avLst/>
          </a:prstGeom>
        </p:spPr>
      </p:pic>
    </p:spTree>
    <p:extLst>
      <p:ext uri="{BB962C8B-B14F-4D97-AF65-F5344CB8AC3E}">
        <p14:creationId xmlns:p14="http://schemas.microsoft.com/office/powerpoint/2010/main" val="1042789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73075" y="2251075"/>
            <a:ext cx="8229600" cy="4525963"/>
          </a:xfrm>
        </p:spPr>
        <p:txBody>
          <a:bodyPr>
            <a:normAutofit fontScale="70000" lnSpcReduction="20000"/>
          </a:bodyPr>
          <a:lstStyle/>
          <a:p>
            <a:pPr marL="0" indent="0">
              <a:buNone/>
            </a:pPr>
            <a:r>
              <a:rPr lang="en-US" dirty="0"/>
              <a:t>Library associations should: </a:t>
            </a:r>
          </a:p>
          <a:p>
            <a:r>
              <a:rPr lang="en-US" dirty="0" smtClean="0"/>
              <a:t>Ensure </a:t>
            </a:r>
            <a:r>
              <a:rPr lang="en-US" dirty="0"/>
              <a:t>that comprehensive copyright literacy is included in competencies for library professionals, working with library educators, and explore the possibilities to provide guidelines or certification. </a:t>
            </a:r>
          </a:p>
          <a:p>
            <a:r>
              <a:rPr lang="en-US" dirty="0" smtClean="0"/>
              <a:t>Advocate </a:t>
            </a:r>
            <a:r>
              <a:rPr lang="en-US" dirty="0"/>
              <a:t>for stronger exceptions and limitations in order to </a:t>
            </a:r>
            <a:r>
              <a:rPr lang="en-US" dirty="0" err="1"/>
              <a:t>maximise</a:t>
            </a:r>
            <a:r>
              <a:rPr lang="en-US" dirty="0"/>
              <a:t> access to information. </a:t>
            </a:r>
          </a:p>
          <a:p>
            <a:r>
              <a:rPr lang="en-US" dirty="0" smtClean="0"/>
              <a:t>Act </a:t>
            </a:r>
            <a:r>
              <a:rPr lang="en-US" dirty="0"/>
              <a:t>as </a:t>
            </a:r>
            <a:r>
              <a:rPr lang="en-US" dirty="0" err="1"/>
              <a:t>fora</a:t>
            </a:r>
            <a:r>
              <a:rPr lang="en-US" dirty="0"/>
              <a:t> for the exchange of expertise and best practice to raise the standard of provision of copyright education and, where possible, produce practical guides on copyright literacy for practitioners, as well as workshops and conferences. </a:t>
            </a:r>
          </a:p>
          <a:p>
            <a:r>
              <a:rPr lang="en-US" dirty="0" smtClean="0"/>
              <a:t>Collect </a:t>
            </a:r>
            <a:r>
              <a:rPr lang="en-US" dirty="0"/>
              <a:t>and publish empirical data on copyright literacy initiatives for both pre- and in-service training to ensure continuous improvement of the copyright education </a:t>
            </a:r>
            <a:r>
              <a:rPr lang="en-US" dirty="0" err="1"/>
              <a:t>programmes</a:t>
            </a:r>
            <a:r>
              <a:rPr lang="en-US" dirty="0"/>
              <a:t>. Such data will also support advocacy activities. </a:t>
            </a:r>
          </a:p>
          <a:p>
            <a:endParaRPr lang="en-US" dirty="0"/>
          </a:p>
        </p:txBody>
      </p:sp>
      <p:pic>
        <p:nvPicPr>
          <p:cNvPr id="4" name="Picture 3" descr="Screen Shot 2019-06-25 at 1.27.1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400"/>
            <a:ext cx="9144000" cy="2080319"/>
          </a:xfrm>
          <a:prstGeom prst="rect">
            <a:avLst/>
          </a:prstGeom>
        </p:spPr>
      </p:pic>
    </p:spTree>
    <p:extLst>
      <p:ext uri="{BB962C8B-B14F-4D97-AF65-F5344CB8AC3E}">
        <p14:creationId xmlns:p14="http://schemas.microsoft.com/office/powerpoint/2010/main" val="3570715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Impact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4914585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06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Professional Development </a:t>
            </a:r>
            <a:br>
              <a:rPr lang="en-US" dirty="0" smtClean="0"/>
            </a:br>
            <a:r>
              <a:rPr lang="en-US" dirty="0" smtClean="0"/>
              <a:t>Content Framework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1167327"/>
              </p:ext>
            </p:extLst>
          </p:nvPr>
        </p:nvGraphicFramePr>
        <p:xfrm>
          <a:off x="457200" y="1774825"/>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514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Evidence-Based Approach – </a:t>
            </a:r>
            <a:br>
              <a:rPr lang="en-US" dirty="0" smtClean="0"/>
            </a:br>
            <a:r>
              <a:rPr lang="en-US" dirty="0" smtClean="0"/>
              <a:t>Inquiry Questions </a:t>
            </a:r>
            <a:endParaRPr lang="en-US" dirty="0"/>
          </a:p>
        </p:txBody>
      </p:sp>
      <p:sp>
        <p:nvSpPr>
          <p:cNvPr id="3" name="Content Placeholder 2"/>
          <p:cNvSpPr>
            <a:spLocks noGrp="1"/>
          </p:cNvSpPr>
          <p:nvPr>
            <p:ph idx="1"/>
          </p:nvPr>
        </p:nvSpPr>
        <p:spPr>
          <a:xfrm>
            <a:off x="457200" y="1774825"/>
            <a:ext cx="8229600" cy="4525963"/>
          </a:xfrm>
        </p:spPr>
        <p:txBody>
          <a:bodyPr/>
          <a:lstStyle/>
          <a:p>
            <a:r>
              <a:rPr lang="en-US" dirty="0" smtClean="0"/>
              <a:t>How do library associations support </a:t>
            </a:r>
            <a:r>
              <a:rPr lang="en-US" u="sng" dirty="0" smtClean="0"/>
              <a:t>copyright literacy</a:t>
            </a:r>
            <a:r>
              <a:rPr lang="en-US" dirty="0" smtClean="0"/>
              <a:t> professional development for library workers?</a:t>
            </a:r>
          </a:p>
          <a:p>
            <a:r>
              <a:rPr lang="en-US" dirty="0" smtClean="0"/>
              <a:t>How do library associations support </a:t>
            </a:r>
            <a:r>
              <a:rPr lang="en-US" u="sng" dirty="0" smtClean="0"/>
              <a:t>copyright education</a:t>
            </a:r>
            <a:r>
              <a:rPr lang="en-US" dirty="0" smtClean="0"/>
              <a:t> professional development for library workers? </a:t>
            </a:r>
            <a:endParaRPr lang="en-US" dirty="0"/>
          </a:p>
          <a:p>
            <a:r>
              <a:rPr lang="en-US" dirty="0" smtClean="0"/>
              <a:t>What could IFLA do to support library associations in this work? </a:t>
            </a:r>
            <a:endParaRPr lang="en-US" dirty="0"/>
          </a:p>
        </p:txBody>
      </p:sp>
    </p:spTree>
    <p:extLst>
      <p:ext uri="{BB962C8B-B14F-4D97-AF65-F5344CB8AC3E}">
        <p14:creationId xmlns:p14="http://schemas.microsoft.com/office/powerpoint/2010/main" val="39842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Plan</a:t>
            </a:r>
            <a:endParaRPr lang="en-US" dirty="0"/>
          </a:p>
        </p:txBody>
      </p:sp>
      <p:sp>
        <p:nvSpPr>
          <p:cNvPr id="3" name="Content Placeholder 2"/>
          <p:cNvSpPr>
            <a:spLocks noGrp="1"/>
          </p:cNvSpPr>
          <p:nvPr>
            <p:ph idx="1"/>
          </p:nvPr>
        </p:nvSpPr>
        <p:spPr/>
        <p:txBody>
          <a:bodyPr/>
          <a:lstStyle/>
          <a:p>
            <a:r>
              <a:rPr lang="en-US" dirty="0" smtClean="0"/>
              <a:t>Phase 1: Case Studies (Summer 2019)</a:t>
            </a:r>
          </a:p>
          <a:p>
            <a:pPr lvl="1"/>
            <a:r>
              <a:rPr lang="en-US" dirty="0" smtClean="0"/>
              <a:t>Website Analysis</a:t>
            </a:r>
          </a:p>
          <a:p>
            <a:pPr lvl="1"/>
            <a:r>
              <a:rPr lang="en-US" dirty="0" smtClean="0"/>
              <a:t>Interviews with Library Association Staff and Members</a:t>
            </a:r>
          </a:p>
          <a:p>
            <a:r>
              <a:rPr lang="en-US" dirty="0" smtClean="0"/>
              <a:t>Phase 2: Global Survey (Fall 2019)</a:t>
            </a:r>
          </a:p>
          <a:p>
            <a:r>
              <a:rPr lang="en-US" dirty="0" smtClean="0"/>
              <a:t>Phase 3: Develop Materials to Support Building Strong Library Associations (2020)</a:t>
            </a:r>
            <a:endParaRPr lang="en-US" dirty="0"/>
          </a:p>
        </p:txBody>
      </p:sp>
    </p:spTree>
    <p:extLst>
      <p:ext uri="{BB962C8B-B14F-4D97-AF65-F5344CB8AC3E}">
        <p14:creationId xmlns:p14="http://schemas.microsoft.com/office/powerpoint/2010/main" val="247336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Phase 1: Case Studies – </a:t>
            </a:r>
            <a:br>
              <a:rPr lang="en-US" dirty="0" smtClean="0"/>
            </a:br>
            <a:r>
              <a:rPr lang="en-US" dirty="0" smtClean="0"/>
              <a:t>Preliminary Results</a:t>
            </a:r>
            <a:endParaRPr lang="en-US" dirty="0"/>
          </a:p>
        </p:txBody>
      </p:sp>
      <p:sp>
        <p:nvSpPr>
          <p:cNvPr id="3" name="Content Placeholder 2"/>
          <p:cNvSpPr>
            <a:spLocks noGrp="1"/>
          </p:cNvSpPr>
          <p:nvPr>
            <p:ph idx="1"/>
          </p:nvPr>
        </p:nvSpPr>
        <p:spPr>
          <a:xfrm>
            <a:off x="457200" y="1600200"/>
            <a:ext cx="8229600" cy="4987925"/>
          </a:xfrm>
        </p:spPr>
        <p:txBody>
          <a:bodyPr>
            <a:normAutofit/>
          </a:bodyPr>
          <a:lstStyle/>
          <a:p>
            <a:endParaRPr lang="en-US" sz="3000" dirty="0" smtClean="0"/>
          </a:p>
          <a:p>
            <a:pPr marL="514350" indent="-514350">
              <a:buFont typeface="+mj-lt"/>
              <a:buAutoNum type="arabicPeriod"/>
            </a:pPr>
            <a:r>
              <a:rPr lang="en-US" sz="3000" dirty="0" smtClean="0"/>
              <a:t>Library association websites do not represent the breadth and depth of activity in this area.</a:t>
            </a:r>
          </a:p>
        </p:txBody>
      </p:sp>
    </p:spTree>
    <p:extLst>
      <p:ext uri="{BB962C8B-B14F-4D97-AF65-F5344CB8AC3E}">
        <p14:creationId xmlns:p14="http://schemas.microsoft.com/office/powerpoint/2010/main" val="2006767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Phase 1: Case Studies – </a:t>
            </a:r>
            <a:br>
              <a:rPr lang="en-US" dirty="0" smtClean="0"/>
            </a:br>
            <a:r>
              <a:rPr lang="en-US" dirty="0" smtClean="0"/>
              <a:t>Preliminary Results</a:t>
            </a:r>
            <a:endParaRPr lang="en-US" dirty="0"/>
          </a:p>
        </p:txBody>
      </p:sp>
      <p:sp>
        <p:nvSpPr>
          <p:cNvPr id="3" name="Content Placeholder 2"/>
          <p:cNvSpPr>
            <a:spLocks noGrp="1"/>
          </p:cNvSpPr>
          <p:nvPr>
            <p:ph idx="1"/>
          </p:nvPr>
        </p:nvSpPr>
        <p:spPr>
          <a:xfrm>
            <a:off x="457200" y="1600201"/>
            <a:ext cx="8229600" cy="2273299"/>
          </a:xfrm>
        </p:spPr>
        <p:txBody>
          <a:bodyPr>
            <a:normAutofit fontScale="92500" lnSpcReduction="20000"/>
          </a:bodyPr>
          <a:lstStyle/>
          <a:p>
            <a:endParaRPr lang="en-US" dirty="0" smtClean="0"/>
          </a:p>
          <a:p>
            <a:pPr marL="514350" indent="-514350">
              <a:buFont typeface="+mj-lt"/>
              <a:buAutoNum type="arabicPeriod"/>
            </a:pPr>
            <a:r>
              <a:rPr lang="en-US" dirty="0" smtClean="0"/>
              <a:t>Library association websites do not represent the breadth and depth of activity in this area.</a:t>
            </a:r>
          </a:p>
          <a:p>
            <a:pPr marL="514350" indent="-514350">
              <a:buFont typeface="+mj-lt"/>
              <a:buAutoNum type="arabicPeriod"/>
            </a:pPr>
            <a:r>
              <a:rPr lang="en-US" dirty="0" smtClean="0"/>
              <a:t>Library association staff expertise and effort varies. May be member-led or staff-led. </a:t>
            </a:r>
          </a:p>
        </p:txBody>
      </p:sp>
    </p:spTree>
    <p:extLst>
      <p:ext uri="{BB962C8B-B14F-4D97-AF65-F5344CB8AC3E}">
        <p14:creationId xmlns:p14="http://schemas.microsoft.com/office/powerpoint/2010/main" val="1162523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Phase 1: Case Studies – </a:t>
            </a:r>
            <a:br>
              <a:rPr lang="en-US" dirty="0" smtClean="0"/>
            </a:br>
            <a:r>
              <a:rPr lang="en-US" dirty="0" smtClean="0"/>
              <a:t>Preliminary Results</a:t>
            </a:r>
            <a:endParaRPr lang="en-US" dirty="0"/>
          </a:p>
        </p:txBody>
      </p:sp>
      <p:sp>
        <p:nvSpPr>
          <p:cNvPr id="3" name="Content Placeholder 2"/>
          <p:cNvSpPr>
            <a:spLocks noGrp="1"/>
          </p:cNvSpPr>
          <p:nvPr>
            <p:ph idx="1"/>
          </p:nvPr>
        </p:nvSpPr>
        <p:spPr>
          <a:xfrm>
            <a:off x="457200" y="1600200"/>
            <a:ext cx="8229600" cy="4162425"/>
          </a:xfrm>
        </p:spPr>
        <p:txBody>
          <a:bodyPr>
            <a:normAutofit fontScale="92500" lnSpcReduction="10000"/>
          </a:bodyPr>
          <a:lstStyle/>
          <a:p>
            <a:endParaRPr lang="en-US" dirty="0" smtClean="0"/>
          </a:p>
          <a:p>
            <a:pPr marL="514350" indent="-514350">
              <a:buFont typeface="+mj-lt"/>
              <a:buAutoNum type="arabicPeriod"/>
            </a:pPr>
            <a:r>
              <a:rPr lang="en-US" dirty="0" smtClean="0"/>
              <a:t>Library association websites do not represent the breadth and depth of activity in this area.</a:t>
            </a:r>
          </a:p>
          <a:p>
            <a:pPr marL="514350" indent="-514350">
              <a:buFont typeface="+mj-lt"/>
              <a:buAutoNum type="arabicPeriod"/>
            </a:pPr>
            <a:r>
              <a:rPr lang="en-US" dirty="0" smtClean="0"/>
              <a:t>Library association staff expertise and effort varies. May be member-led or staff-led. </a:t>
            </a:r>
          </a:p>
          <a:p>
            <a:pPr marL="514350" indent="-514350">
              <a:buFont typeface="+mj-lt"/>
              <a:buAutoNum type="arabicPeriod"/>
            </a:pPr>
            <a:r>
              <a:rPr lang="en-US" dirty="0" smtClean="0"/>
              <a:t>Library associations are focused on copyright advocacy and library worker copyright literacy with no/minimal effort to copyright literacy education.</a:t>
            </a:r>
          </a:p>
        </p:txBody>
      </p:sp>
    </p:spTree>
    <p:extLst>
      <p:ext uri="{BB962C8B-B14F-4D97-AF65-F5344CB8AC3E}">
        <p14:creationId xmlns:p14="http://schemas.microsoft.com/office/powerpoint/2010/main" val="1162523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Phase 1: Case Studies – </a:t>
            </a:r>
            <a:br>
              <a:rPr lang="en-US" dirty="0" smtClean="0"/>
            </a:br>
            <a:r>
              <a:rPr lang="en-US" dirty="0" smtClean="0"/>
              <a:t>Preliminary Results</a:t>
            </a:r>
            <a:endParaRPr lang="en-US" dirty="0"/>
          </a:p>
        </p:txBody>
      </p:sp>
      <p:sp>
        <p:nvSpPr>
          <p:cNvPr id="3" name="Content Placeholder 2"/>
          <p:cNvSpPr>
            <a:spLocks noGrp="1"/>
          </p:cNvSpPr>
          <p:nvPr>
            <p:ph idx="1"/>
          </p:nvPr>
        </p:nvSpPr>
        <p:spPr>
          <a:xfrm>
            <a:off x="457200" y="1600200"/>
            <a:ext cx="8229600" cy="4987925"/>
          </a:xfrm>
        </p:spPr>
        <p:txBody>
          <a:bodyPr>
            <a:normAutofit fontScale="92500" lnSpcReduction="20000"/>
          </a:bodyPr>
          <a:lstStyle/>
          <a:p>
            <a:endParaRPr lang="en-US" dirty="0" smtClean="0"/>
          </a:p>
          <a:p>
            <a:pPr marL="514350" indent="-514350">
              <a:buFont typeface="+mj-lt"/>
              <a:buAutoNum type="arabicPeriod"/>
            </a:pPr>
            <a:r>
              <a:rPr lang="en-US" dirty="0" smtClean="0"/>
              <a:t>Library association websites do not represent the breadth and depth of activity in this area.</a:t>
            </a:r>
          </a:p>
          <a:p>
            <a:pPr marL="514350" indent="-514350">
              <a:buFont typeface="+mj-lt"/>
              <a:buAutoNum type="arabicPeriod"/>
            </a:pPr>
            <a:r>
              <a:rPr lang="en-US" dirty="0" smtClean="0"/>
              <a:t>Library association staff expertise and effort varies. May be member-led or staff-led. </a:t>
            </a:r>
          </a:p>
          <a:p>
            <a:pPr marL="514350" indent="-514350">
              <a:buFont typeface="+mj-lt"/>
              <a:buAutoNum type="arabicPeriod"/>
            </a:pPr>
            <a:r>
              <a:rPr lang="en-US" dirty="0" smtClean="0"/>
              <a:t>Library associations are focused on copyright advocacy and library worker copyright literacy with no/minimal effort to copyright literacy education.</a:t>
            </a:r>
          </a:p>
          <a:p>
            <a:pPr marL="514350" indent="-514350">
              <a:buFont typeface="+mj-lt"/>
              <a:buAutoNum type="arabicPeriod"/>
            </a:pPr>
            <a:r>
              <a:rPr lang="en-US" dirty="0" smtClean="0"/>
              <a:t>Library associations are interested in copyright literacy education and see this is a future growth area of importance. </a:t>
            </a:r>
            <a:endParaRPr lang="en-US" dirty="0"/>
          </a:p>
        </p:txBody>
      </p:sp>
    </p:spTree>
    <p:extLst>
      <p:ext uri="{BB962C8B-B14F-4D97-AF65-F5344CB8AC3E}">
        <p14:creationId xmlns:p14="http://schemas.microsoft.com/office/powerpoint/2010/main" val="1162523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for Discussion &amp; Dialogue</a:t>
            </a:r>
            <a:endParaRPr lang="en-US" dirty="0"/>
          </a:p>
        </p:txBody>
      </p:sp>
      <p:sp>
        <p:nvSpPr>
          <p:cNvPr id="3" name="Content Placeholder 2"/>
          <p:cNvSpPr>
            <a:spLocks noGrp="1"/>
          </p:cNvSpPr>
          <p:nvPr>
            <p:ph idx="1"/>
          </p:nvPr>
        </p:nvSpPr>
        <p:spPr/>
        <p:txBody>
          <a:bodyPr/>
          <a:lstStyle/>
          <a:p>
            <a:r>
              <a:rPr lang="en-US" dirty="0" smtClean="0"/>
              <a:t>What drives library association activity in copyright literacy and copyright literacy education?</a:t>
            </a:r>
          </a:p>
          <a:p>
            <a:r>
              <a:rPr lang="en-US" dirty="0" smtClean="0"/>
              <a:t>What would be useful for IFLA to provide?</a:t>
            </a:r>
          </a:p>
          <a:p>
            <a:r>
              <a:rPr lang="en-US" dirty="0" smtClean="0"/>
              <a:t>Case studies (website analysis and/or interviews) thus far – Australia, Canada, </a:t>
            </a:r>
            <a:r>
              <a:rPr lang="en-US" dirty="0" smtClean="0"/>
              <a:t>Germany, </a:t>
            </a:r>
            <a:r>
              <a:rPr lang="en-US" dirty="0" smtClean="0"/>
              <a:t>New Zealand, and South Africa. Nominations? </a:t>
            </a:r>
            <a:endParaRPr lang="en-US" dirty="0"/>
          </a:p>
        </p:txBody>
      </p:sp>
    </p:spTree>
    <p:extLst>
      <p:ext uri="{BB962C8B-B14F-4D97-AF65-F5344CB8AC3E}">
        <p14:creationId xmlns:p14="http://schemas.microsoft.com/office/powerpoint/2010/main" val="4011713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Next Update</a:t>
            </a:r>
            <a:endParaRPr lang="en-US" dirty="0"/>
          </a:p>
        </p:txBody>
      </p:sp>
      <p:sp>
        <p:nvSpPr>
          <p:cNvPr id="4" name="Subtitle 3"/>
          <p:cNvSpPr>
            <a:spLocks noGrp="1"/>
          </p:cNvSpPr>
          <p:nvPr>
            <p:ph type="subTitle" idx="1"/>
          </p:nvPr>
        </p:nvSpPr>
        <p:spPr/>
        <p:txBody>
          <a:bodyPr>
            <a:normAutofit fontScale="92500" lnSpcReduction="20000"/>
          </a:bodyPr>
          <a:lstStyle/>
          <a:p>
            <a:r>
              <a:rPr lang="en-US" dirty="0" smtClean="0"/>
              <a:t>IFLA WLIC in Athens</a:t>
            </a:r>
          </a:p>
          <a:p>
            <a:r>
              <a:rPr lang="en-US" dirty="0" smtClean="0"/>
              <a:t>Session 221: Copyright Education – Information Literacy</a:t>
            </a:r>
          </a:p>
          <a:p>
            <a:r>
              <a:rPr lang="en-US" dirty="0" smtClean="0"/>
              <a:t>August 28, 2019, 11:45-12:45</a:t>
            </a:r>
          </a:p>
          <a:p>
            <a:endParaRPr lang="en-US" dirty="0" smtClean="0"/>
          </a:p>
          <a:p>
            <a:endParaRPr lang="en-US" dirty="0"/>
          </a:p>
        </p:txBody>
      </p:sp>
    </p:spTree>
    <p:extLst>
      <p:ext uri="{BB962C8B-B14F-4D97-AF65-F5344CB8AC3E}">
        <p14:creationId xmlns:p14="http://schemas.microsoft.com/office/powerpoint/2010/main" val="195933878"/>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1099</TotalTime>
  <Words>741</Words>
  <Application>Microsoft Macintosh PowerPoint</Application>
  <PresentationFormat>On-screen Show (4:3)</PresentationFormat>
  <Paragraphs>64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Black</vt:lpstr>
      <vt:lpstr>Train the Trainer, Spread the Word: Looking to Library Associations as Copyright Literacy Multipliers </vt:lpstr>
      <vt:lpstr>Library associations can play a key role in identifying priority areas for collective action and providing professional development to catalyze and support libraries and library workers in taking action. </vt:lpstr>
      <vt:lpstr>IFLA STRATEGIC PLAN 2016-2021</vt:lpstr>
      <vt:lpstr>PowerPoint Presentation</vt:lpstr>
      <vt:lpstr>PowerPoint Presentation</vt:lpstr>
      <vt:lpstr>PowerPoint Presentation</vt:lpstr>
      <vt:lpstr>Theory of Impact</vt:lpstr>
      <vt:lpstr>Professional Development  Content Framework</vt:lpstr>
      <vt:lpstr>Evidence-Based Approach –  Inquiry Questions </vt:lpstr>
      <vt:lpstr>Project Plan</vt:lpstr>
      <vt:lpstr>Phase 1: Case Studies –  Preliminary Results</vt:lpstr>
      <vt:lpstr>Phase 1: Case Studies –  Preliminary Results</vt:lpstr>
      <vt:lpstr>Phase 1: Case Studies –  Preliminary Results</vt:lpstr>
      <vt:lpstr>Phase 1: Case Studies –  Preliminary Results</vt:lpstr>
      <vt:lpstr>Questions for Discussion &amp; Dialogue</vt:lpstr>
      <vt:lpstr>Next Update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 the Trainer, Spread the Word: Looking to Library Associations as Copyright Literacy Multipliers </dc:title>
  <dc:creator>LWH</dc:creator>
  <cp:lastModifiedBy>LWH</cp:lastModifiedBy>
  <cp:revision>11</cp:revision>
  <dcterms:created xsi:type="dcterms:W3CDTF">2019-06-25T17:58:22Z</dcterms:created>
  <dcterms:modified xsi:type="dcterms:W3CDTF">2019-06-28T12:38:12Z</dcterms:modified>
</cp:coreProperties>
</file>