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58"/>
  </p:notesMasterIdLst>
  <p:handoutMasterIdLst>
    <p:handoutMasterId r:id="rId59"/>
  </p:handoutMasterIdLst>
  <p:sldIdLst>
    <p:sldId id="380" r:id="rId2"/>
    <p:sldId id="421" r:id="rId3"/>
    <p:sldId id="431" r:id="rId4"/>
    <p:sldId id="432" r:id="rId5"/>
    <p:sldId id="424" r:id="rId6"/>
    <p:sldId id="425" r:id="rId7"/>
    <p:sldId id="426" r:id="rId8"/>
    <p:sldId id="427" r:id="rId9"/>
    <p:sldId id="428" r:id="rId10"/>
    <p:sldId id="429" r:id="rId11"/>
    <p:sldId id="430" r:id="rId12"/>
    <p:sldId id="383" r:id="rId13"/>
    <p:sldId id="384" r:id="rId14"/>
    <p:sldId id="385" r:id="rId15"/>
    <p:sldId id="386" r:id="rId16"/>
    <p:sldId id="387" r:id="rId17"/>
    <p:sldId id="388" r:id="rId18"/>
    <p:sldId id="389" r:id="rId19"/>
    <p:sldId id="390" r:id="rId20"/>
    <p:sldId id="391" r:id="rId21"/>
    <p:sldId id="392" r:id="rId22"/>
    <p:sldId id="393" r:id="rId23"/>
    <p:sldId id="394" r:id="rId24"/>
    <p:sldId id="363" r:id="rId25"/>
    <p:sldId id="330" r:id="rId26"/>
    <p:sldId id="373" r:id="rId27"/>
    <p:sldId id="395" r:id="rId28"/>
    <p:sldId id="310" r:id="rId29"/>
    <p:sldId id="397" r:id="rId30"/>
    <p:sldId id="398" r:id="rId31"/>
    <p:sldId id="399" r:id="rId32"/>
    <p:sldId id="400" r:id="rId33"/>
    <p:sldId id="336" r:id="rId34"/>
    <p:sldId id="401" r:id="rId35"/>
    <p:sldId id="402" r:id="rId36"/>
    <p:sldId id="403" r:id="rId37"/>
    <p:sldId id="404" r:id="rId38"/>
    <p:sldId id="405" r:id="rId39"/>
    <p:sldId id="406" r:id="rId40"/>
    <p:sldId id="407" r:id="rId41"/>
    <p:sldId id="408" r:id="rId42"/>
    <p:sldId id="409" r:id="rId43"/>
    <p:sldId id="410" r:id="rId44"/>
    <p:sldId id="411" r:id="rId45"/>
    <p:sldId id="416" r:id="rId46"/>
    <p:sldId id="417" r:id="rId47"/>
    <p:sldId id="340" r:id="rId48"/>
    <p:sldId id="418" r:id="rId49"/>
    <p:sldId id="341" r:id="rId50"/>
    <p:sldId id="422" r:id="rId51"/>
    <p:sldId id="352" r:id="rId52"/>
    <p:sldId id="423" r:id="rId53"/>
    <p:sldId id="420" r:id="rId54"/>
    <p:sldId id="375" r:id="rId55"/>
    <p:sldId id="415" r:id="rId56"/>
    <p:sldId id="414" r:id="rId57"/>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C00"/>
    <a:srgbClr val="2CBA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9" autoAdjust="0"/>
    <p:restoredTop sz="80091" autoAdjust="0"/>
  </p:normalViewPr>
  <p:slideViewPr>
    <p:cSldViewPr snapToObjects="1">
      <p:cViewPr varScale="1">
        <p:scale>
          <a:sx n="94" d="100"/>
          <a:sy n="94" d="100"/>
        </p:scale>
        <p:origin x="1416" y="90"/>
      </p:cViewPr>
      <p:guideLst>
        <p:guide orient="horz" pos="2160"/>
        <p:guide pos="2880"/>
      </p:guideLst>
    </p:cSldViewPr>
  </p:slideViewPr>
  <p:outlineViewPr>
    <p:cViewPr>
      <p:scale>
        <a:sx n="33" d="100"/>
        <a:sy n="33" d="100"/>
      </p:scale>
      <p:origin x="0" y="52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64B5F-067F-45E8-9599-3485B94AB6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3CD1059B-B172-4C51-9FCE-2AA5F3F94EA4}">
      <dgm:prSet/>
      <dgm:spPr>
        <a:solidFill>
          <a:srgbClr val="FF6C00"/>
        </a:solidFill>
      </dgm:spPr>
      <dgm:t>
        <a:bodyPr/>
        <a:lstStyle/>
        <a:p>
          <a:pPr algn="ctr" rtl="0"/>
          <a:r>
            <a:rPr lang="en-US" b="0" dirty="0" smtClean="0">
              <a:latin typeface="Open Sans" panose="020B0606030504020204" pitchFamily="34" charset="0"/>
              <a:ea typeface="Open Sans" panose="020B0606030504020204" pitchFamily="34" charset="0"/>
              <a:cs typeface="Open Sans" panose="020B0606030504020204" pitchFamily="34" charset="0"/>
            </a:rPr>
            <a:t>Introduce yourself to your team mates</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E9739FF8-0F2E-4D20-863A-0F645769B86D}" type="parTrans" cxnId="{10ACA20C-4060-4DB3-BED2-0A00496667E2}">
      <dgm:prSet/>
      <dgm:spPr/>
      <dgm:t>
        <a:bodyPr/>
        <a:lstStyle/>
        <a:p>
          <a:endParaRPr lang="en-GB"/>
        </a:p>
      </dgm:t>
    </dgm:pt>
    <dgm:pt modelId="{4EB9385C-518C-4308-B2B6-ACC326E45038}" type="sibTrans" cxnId="{10ACA20C-4060-4DB3-BED2-0A00496667E2}">
      <dgm:prSet/>
      <dgm:spPr/>
      <dgm:t>
        <a:bodyPr/>
        <a:lstStyle/>
        <a:p>
          <a:endParaRPr lang="en-GB"/>
        </a:p>
      </dgm:t>
    </dgm:pt>
    <dgm:pt modelId="{CBBF3B75-127B-43BC-BCAA-50FBE9417BB0}">
      <dgm:prSet/>
      <dgm:spPr>
        <a:solidFill>
          <a:srgbClr val="00B23A"/>
        </a:solidFill>
      </dgm:spPr>
      <dgm:t>
        <a:bodyPr/>
        <a:lstStyle/>
        <a:p>
          <a:pPr algn="ctr" rtl="0"/>
          <a:r>
            <a:rPr lang="en-US" b="0" dirty="0" smtClean="0">
              <a:latin typeface="Open Sans" panose="020B0606030504020204" pitchFamily="34" charset="0"/>
              <a:ea typeface="Open Sans" panose="020B0606030504020204" pitchFamily="34" charset="0"/>
              <a:cs typeface="Open Sans" panose="020B0606030504020204" pitchFamily="34" charset="0"/>
            </a:rPr>
            <a:t>Decide on your team name </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286DD422-08B7-4863-B8CE-AC68509C4A30}" type="parTrans" cxnId="{29CDCDC8-0D04-4BA1-9C07-7961CC8405F8}">
      <dgm:prSet/>
      <dgm:spPr/>
      <dgm:t>
        <a:bodyPr/>
        <a:lstStyle/>
        <a:p>
          <a:endParaRPr lang="en-GB"/>
        </a:p>
      </dgm:t>
    </dgm:pt>
    <dgm:pt modelId="{D063AC2B-896F-4BDF-85E0-C3B5BCF050F6}" type="sibTrans" cxnId="{29CDCDC8-0D04-4BA1-9C07-7961CC8405F8}">
      <dgm:prSet/>
      <dgm:spPr/>
      <dgm:t>
        <a:bodyPr/>
        <a:lstStyle/>
        <a:p>
          <a:endParaRPr lang="en-GB"/>
        </a:p>
      </dgm:t>
    </dgm:pt>
    <dgm:pt modelId="{7A119A6B-64FC-492B-9BD8-870AA52AFAE5}">
      <dgm:prSet/>
      <dgm:spPr>
        <a:solidFill>
          <a:schemeClr val="accent6">
            <a:lumMod val="60000"/>
            <a:lumOff val="40000"/>
          </a:schemeClr>
        </a:solidFill>
      </dgm:spPr>
      <dgm:t>
        <a:bodyPr/>
        <a:lstStyle/>
        <a:p>
          <a:pPr algn="ctr" rtl="0"/>
          <a:r>
            <a:rPr lang="en-US" b="0" dirty="0" smtClean="0">
              <a:latin typeface="Open Sans" panose="020B0606030504020204" pitchFamily="34" charset="0"/>
              <a:ea typeface="Open Sans" panose="020B0606030504020204" pitchFamily="34" charset="0"/>
              <a:cs typeface="Open Sans" panose="020B0606030504020204" pitchFamily="34" charset="0"/>
            </a:rPr>
            <a:t>Give us your team name for the score sheet</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C671E41B-B20A-4862-A652-9B847AFA5D3D}" type="parTrans" cxnId="{DF1E7766-8966-4E19-8ED4-09F99594CE7E}">
      <dgm:prSet/>
      <dgm:spPr/>
      <dgm:t>
        <a:bodyPr/>
        <a:lstStyle/>
        <a:p>
          <a:endParaRPr lang="en-GB"/>
        </a:p>
      </dgm:t>
    </dgm:pt>
    <dgm:pt modelId="{028445B8-7E07-465D-A987-72DF06D19522}" type="sibTrans" cxnId="{DF1E7766-8966-4E19-8ED4-09F99594CE7E}">
      <dgm:prSet/>
      <dgm:spPr/>
      <dgm:t>
        <a:bodyPr/>
        <a:lstStyle/>
        <a:p>
          <a:endParaRPr lang="en-GB"/>
        </a:p>
      </dgm:t>
    </dgm:pt>
    <dgm:pt modelId="{5550769D-2263-4C39-9131-DF86788809EB}" type="pres">
      <dgm:prSet presAssocID="{70664B5F-067F-45E8-9599-3485B94AB6F8}" presName="linear" presStyleCnt="0">
        <dgm:presLayoutVars>
          <dgm:animLvl val="lvl"/>
          <dgm:resizeHandles val="exact"/>
        </dgm:presLayoutVars>
      </dgm:prSet>
      <dgm:spPr/>
      <dgm:t>
        <a:bodyPr/>
        <a:lstStyle/>
        <a:p>
          <a:endParaRPr lang="en-US"/>
        </a:p>
      </dgm:t>
    </dgm:pt>
    <dgm:pt modelId="{C25561B6-7DE3-4F5E-8AA4-AB7F4106B808}" type="pres">
      <dgm:prSet presAssocID="{3CD1059B-B172-4C51-9FCE-2AA5F3F94EA4}" presName="parentText" presStyleLbl="node1" presStyleIdx="0" presStyleCnt="3">
        <dgm:presLayoutVars>
          <dgm:chMax val="0"/>
          <dgm:bulletEnabled val="1"/>
        </dgm:presLayoutVars>
      </dgm:prSet>
      <dgm:spPr>
        <a:prstGeom prst="rect">
          <a:avLst/>
        </a:prstGeom>
      </dgm:spPr>
      <dgm:t>
        <a:bodyPr/>
        <a:lstStyle/>
        <a:p>
          <a:endParaRPr lang="en-US"/>
        </a:p>
      </dgm:t>
    </dgm:pt>
    <dgm:pt modelId="{9711F465-2A44-4169-AF9A-F2D6DE1A6198}" type="pres">
      <dgm:prSet presAssocID="{4EB9385C-518C-4308-B2B6-ACC326E45038}" presName="spacer" presStyleCnt="0"/>
      <dgm:spPr/>
    </dgm:pt>
    <dgm:pt modelId="{BCDAE7CB-AFD3-4695-8697-8252AADA7BC4}" type="pres">
      <dgm:prSet presAssocID="{CBBF3B75-127B-43BC-BCAA-50FBE9417BB0}" presName="parentText" presStyleLbl="node1" presStyleIdx="1" presStyleCnt="3">
        <dgm:presLayoutVars>
          <dgm:chMax val="0"/>
          <dgm:bulletEnabled val="1"/>
        </dgm:presLayoutVars>
      </dgm:prSet>
      <dgm:spPr>
        <a:prstGeom prst="rect">
          <a:avLst/>
        </a:prstGeom>
      </dgm:spPr>
      <dgm:t>
        <a:bodyPr/>
        <a:lstStyle/>
        <a:p>
          <a:endParaRPr lang="en-US"/>
        </a:p>
      </dgm:t>
    </dgm:pt>
    <dgm:pt modelId="{809953BC-2E71-4D85-8365-887084E6B841}" type="pres">
      <dgm:prSet presAssocID="{D063AC2B-896F-4BDF-85E0-C3B5BCF050F6}" presName="spacer" presStyleCnt="0"/>
      <dgm:spPr/>
    </dgm:pt>
    <dgm:pt modelId="{F835CCEB-CE10-4436-9AE1-92952481DE77}" type="pres">
      <dgm:prSet presAssocID="{7A119A6B-64FC-492B-9BD8-870AA52AFAE5}" presName="parentText" presStyleLbl="node1" presStyleIdx="2" presStyleCnt="3">
        <dgm:presLayoutVars>
          <dgm:chMax val="0"/>
          <dgm:bulletEnabled val="1"/>
        </dgm:presLayoutVars>
      </dgm:prSet>
      <dgm:spPr>
        <a:prstGeom prst="rect">
          <a:avLst/>
        </a:prstGeom>
      </dgm:spPr>
      <dgm:t>
        <a:bodyPr/>
        <a:lstStyle/>
        <a:p>
          <a:endParaRPr lang="en-US"/>
        </a:p>
      </dgm:t>
    </dgm:pt>
  </dgm:ptLst>
  <dgm:cxnLst>
    <dgm:cxn modelId="{EF6E7635-4796-4F27-A49F-55CD8212D4E0}" type="presOf" srcId="{3CD1059B-B172-4C51-9FCE-2AA5F3F94EA4}" destId="{C25561B6-7DE3-4F5E-8AA4-AB7F4106B808}" srcOrd="0" destOrd="0" presId="urn:microsoft.com/office/officeart/2005/8/layout/vList2"/>
    <dgm:cxn modelId="{E161D5F5-E461-4A01-ABF1-D1AC69D7EA6E}" type="presOf" srcId="{70664B5F-067F-45E8-9599-3485B94AB6F8}" destId="{5550769D-2263-4C39-9131-DF86788809EB}" srcOrd="0" destOrd="0" presId="urn:microsoft.com/office/officeart/2005/8/layout/vList2"/>
    <dgm:cxn modelId="{29CDCDC8-0D04-4BA1-9C07-7961CC8405F8}" srcId="{70664B5F-067F-45E8-9599-3485B94AB6F8}" destId="{CBBF3B75-127B-43BC-BCAA-50FBE9417BB0}" srcOrd="1" destOrd="0" parTransId="{286DD422-08B7-4863-B8CE-AC68509C4A30}" sibTransId="{D063AC2B-896F-4BDF-85E0-C3B5BCF050F6}"/>
    <dgm:cxn modelId="{DF1E7766-8966-4E19-8ED4-09F99594CE7E}" srcId="{70664B5F-067F-45E8-9599-3485B94AB6F8}" destId="{7A119A6B-64FC-492B-9BD8-870AA52AFAE5}" srcOrd="2" destOrd="0" parTransId="{C671E41B-B20A-4862-A652-9B847AFA5D3D}" sibTransId="{028445B8-7E07-465D-A987-72DF06D19522}"/>
    <dgm:cxn modelId="{9A53A405-C409-401D-8EFF-8283013A96AC}" type="presOf" srcId="{7A119A6B-64FC-492B-9BD8-870AA52AFAE5}" destId="{F835CCEB-CE10-4436-9AE1-92952481DE77}" srcOrd="0" destOrd="0" presId="urn:microsoft.com/office/officeart/2005/8/layout/vList2"/>
    <dgm:cxn modelId="{10ACA20C-4060-4DB3-BED2-0A00496667E2}" srcId="{70664B5F-067F-45E8-9599-3485B94AB6F8}" destId="{3CD1059B-B172-4C51-9FCE-2AA5F3F94EA4}" srcOrd="0" destOrd="0" parTransId="{E9739FF8-0F2E-4D20-863A-0F645769B86D}" sibTransId="{4EB9385C-518C-4308-B2B6-ACC326E45038}"/>
    <dgm:cxn modelId="{B270B825-8019-4FB3-9AEB-1A9CFE83CBC0}" type="presOf" srcId="{CBBF3B75-127B-43BC-BCAA-50FBE9417BB0}" destId="{BCDAE7CB-AFD3-4695-8697-8252AADA7BC4}" srcOrd="0" destOrd="0" presId="urn:microsoft.com/office/officeart/2005/8/layout/vList2"/>
    <dgm:cxn modelId="{A199A6C3-7ACA-461F-8991-8773A54C4A89}" type="presParOf" srcId="{5550769D-2263-4C39-9131-DF86788809EB}" destId="{C25561B6-7DE3-4F5E-8AA4-AB7F4106B808}" srcOrd="0" destOrd="0" presId="urn:microsoft.com/office/officeart/2005/8/layout/vList2"/>
    <dgm:cxn modelId="{2D0B26C5-1E7E-40C1-AC0B-8EE877BDA170}" type="presParOf" srcId="{5550769D-2263-4C39-9131-DF86788809EB}" destId="{9711F465-2A44-4169-AF9A-F2D6DE1A6198}" srcOrd="1" destOrd="0" presId="urn:microsoft.com/office/officeart/2005/8/layout/vList2"/>
    <dgm:cxn modelId="{FCC11A4A-9109-4058-ABBE-626A1C74CC81}" type="presParOf" srcId="{5550769D-2263-4C39-9131-DF86788809EB}" destId="{BCDAE7CB-AFD3-4695-8697-8252AADA7BC4}" srcOrd="2" destOrd="0" presId="urn:microsoft.com/office/officeart/2005/8/layout/vList2"/>
    <dgm:cxn modelId="{CD35D5A8-8CA0-49D8-8E91-F0950259F16D}" type="presParOf" srcId="{5550769D-2263-4C39-9131-DF86788809EB}" destId="{809953BC-2E71-4D85-8365-887084E6B841}" srcOrd="3" destOrd="0" presId="urn:microsoft.com/office/officeart/2005/8/layout/vList2"/>
    <dgm:cxn modelId="{8CCCBDF2-EC88-49F7-9C0A-7F152E63C573}" type="presParOf" srcId="{5550769D-2263-4C39-9131-DF86788809EB}" destId="{F835CCEB-CE10-4436-9AE1-92952481DE7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AA108B-1D6A-4E86-8CC8-107E4676CB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B37627A-E9F7-4555-8E9C-3D3DD3455000}">
      <dgm:prSet phldrT="[Text]"/>
      <dgm:spPr>
        <a:solidFill>
          <a:srgbClr val="2425E8"/>
        </a:solidFill>
      </dgm:spPr>
      <dgm:t>
        <a:bodyPr/>
        <a:lstStyle/>
        <a:p>
          <a:pPr algn="ctr"/>
          <a:r>
            <a:rPr lang="en-US" b="0" dirty="0" smtClean="0">
              <a:latin typeface="Open Sans" panose="020B0606030504020204" pitchFamily="34" charset="0"/>
              <a:ea typeface="Open Sans" panose="020B0606030504020204" pitchFamily="34" charset="0"/>
              <a:cs typeface="Open Sans" panose="020B0606030504020204" pitchFamily="34" charset="0"/>
            </a:rPr>
            <a:t>Each round will focus on one ‘suit’</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C0A34C56-1994-4634-A9EB-B25BF956670D}" type="parTrans" cxnId="{15E3B13A-9049-4294-994E-5A4208372696}">
      <dgm:prSet/>
      <dgm:spPr/>
      <dgm:t>
        <a:bodyPr/>
        <a:lstStyle/>
        <a:p>
          <a:endParaRPr lang="en-GB"/>
        </a:p>
      </dgm:t>
    </dgm:pt>
    <dgm:pt modelId="{344F4A0B-B180-4198-8B28-28B5736788FF}" type="sibTrans" cxnId="{15E3B13A-9049-4294-994E-5A4208372696}">
      <dgm:prSet/>
      <dgm:spPr/>
      <dgm:t>
        <a:bodyPr/>
        <a:lstStyle/>
        <a:p>
          <a:endParaRPr lang="en-GB"/>
        </a:p>
      </dgm:t>
    </dgm:pt>
    <dgm:pt modelId="{1EB8E63A-B604-4CD9-BFFD-2C33277134DF}">
      <dgm:prSet/>
      <dgm:spPr>
        <a:solidFill>
          <a:srgbClr val="A385E1"/>
        </a:solidFill>
      </dgm:spPr>
      <dgm:t>
        <a:bodyPr/>
        <a:lstStyle/>
        <a:p>
          <a:pPr algn="ctr"/>
          <a:r>
            <a:rPr lang="en-US" b="0" dirty="0" smtClean="0">
              <a:latin typeface="Open Sans" panose="020B0606030504020204" pitchFamily="34" charset="0"/>
              <a:ea typeface="Open Sans" panose="020B0606030504020204" pitchFamily="34" charset="0"/>
              <a:cs typeface="Open Sans" panose="020B0606030504020204" pitchFamily="34" charset="0"/>
            </a:rPr>
            <a:t>Each team will have one deck of cards</a:t>
          </a:r>
        </a:p>
      </dgm:t>
    </dgm:pt>
    <dgm:pt modelId="{048E2FD7-B610-47C8-9CFA-2B4E5CDCB805}" type="parTrans" cxnId="{5316B2FD-F031-4276-A7D2-9325E323B826}">
      <dgm:prSet/>
      <dgm:spPr/>
      <dgm:t>
        <a:bodyPr/>
        <a:lstStyle/>
        <a:p>
          <a:endParaRPr lang="en-GB"/>
        </a:p>
      </dgm:t>
    </dgm:pt>
    <dgm:pt modelId="{69A8DC07-A7B1-4BAC-A43C-F65EA8DA4343}" type="sibTrans" cxnId="{5316B2FD-F031-4276-A7D2-9325E323B826}">
      <dgm:prSet/>
      <dgm:spPr/>
      <dgm:t>
        <a:bodyPr/>
        <a:lstStyle/>
        <a:p>
          <a:endParaRPr lang="en-GB"/>
        </a:p>
      </dgm:t>
    </dgm:pt>
    <dgm:pt modelId="{E57F0973-F443-47AB-BCD6-754B3AD7083A}">
      <dgm:prSet/>
      <dgm:spPr>
        <a:solidFill>
          <a:srgbClr val="FF6C00"/>
        </a:solidFill>
      </dgm:spPr>
      <dgm:t>
        <a:bodyPr/>
        <a:lstStyle/>
        <a:p>
          <a:pPr algn="ctr"/>
          <a:r>
            <a:rPr lang="en-US" b="0" dirty="0" smtClean="0">
              <a:latin typeface="Open Sans" panose="020B0606030504020204" pitchFamily="34" charset="0"/>
              <a:ea typeface="Open Sans" panose="020B0606030504020204" pitchFamily="34" charset="0"/>
              <a:cs typeface="Open Sans" panose="020B0606030504020204" pitchFamily="34" charset="0"/>
            </a:rPr>
            <a:t>Each team must nominate a card handler</a:t>
          </a:r>
        </a:p>
      </dgm:t>
    </dgm:pt>
    <dgm:pt modelId="{5066F5B8-F49F-41A8-8C50-287933A90F0D}" type="parTrans" cxnId="{EBC5AC2B-86C8-48FC-B90E-0F98A5A6D5EE}">
      <dgm:prSet/>
      <dgm:spPr/>
      <dgm:t>
        <a:bodyPr/>
        <a:lstStyle/>
        <a:p>
          <a:endParaRPr lang="en-GB"/>
        </a:p>
      </dgm:t>
    </dgm:pt>
    <dgm:pt modelId="{4FAE45A9-B168-4236-82DB-BD4B8FC22A9C}" type="sibTrans" cxnId="{EBC5AC2B-86C8-48FC-B90E-0F98A5A6D5EE}">
      <dgm:prSet/>
      <dgm:spPr/>
      <dgm:t>
        <a:bodyPr/>
        <a:lstStyle/>
        <a:p>
          <a:endParaRPr lang="en-GB"/>
        </a:p>
      </dgm:t>
    </dgm:pt>
    <dgm:pt modelId="{5BE5C2A1-8753-4CEC-B36F-47D8611EA06C}">
      <dgm:prSet/>
      <dgm:spPr>
        <a:solidFill>
          <a:srgbClr val="2CBAFE"/>
        </a:solidFill>
      </dgm:spPr>
      <dgm:t>
        <a:bodyPr/>
        <a:lstStyle/>
        <a:p>
          <a:pPr algn="ctr"/>
          <a:r>
            <a:rPr lang="en-US" b="0" dirty="0" smtClean="0">
              <a:latin typeface="Open Sans" panose="020B0606030504020204" pitchFamily="34" charset="0"/>
              <a:ea typeface="Open Sans" panose="020B0606030504020204" pitchFamily="34" charset="0"/>
              <a:cs typeface="Open Sans" panose="020B0606030504020204" pitchFamily="34" charset="0"/>
            </a:rPr>
            <a:t>Answers to the scenarios are given by selecting the cards</a:t>
          </a:r>
        </a:p>
      </dgm:t>
    </dgm:pt>
    <dgm:pt modelId="{C30EFE81-03B2-44B5-8584-ADCEEF8B778A}" type="parTrans" cxnId="{5E1F9F40-3FC7-4281-B80E-22773750EE57}">
      <dgm:prSet/>
      <dgm:spPr/>
      <dgm:t>
        <a:bodyPr/>
        <a:lstStyle/>
        <a:p>
          <a:endParaRPr lang="en-GB"/>
        </a:p>
      </dgm:t>
    </dgm:pt>
    <dgm:pt modelId="{7F41382D-02B8-479D-93CB-5687299B21E6}" type="sibTrans" cxnId="{5E1F9F40-3FC7-4281-B80E-22773750EE57}">
      <dgm:prSet/>
      <dgm:spPr/>
      <dgm:t>
        <a:bodyPr/>
        <a:lstStyle/>
        <a:p>
          <a:endParaRPr lang="en-GB"/>
        </a:p>
      </dgm:t>
    </dgm:pt>
    <dgm:pt modelId="{3F6691D5-D92C-4103-895B-61166EA010FB}">
      <dgm:prSet/>
      <dgm:spPr>
        <a:solidFill>
          <a:srgbClr val="00B23A"/>
        </a:solidFill>
      </dgm:spPr>
      <dgm:t>
        <a:bodyPr/>
        <a:lstStyle/>
        <a:p>
          <a:pPr algn="ctr"/>
          <a:r>
            <a:rPr lang="en-US" b="0" dirty="0" smtClean="0">
              <a:latin typeface="Open Sans" panose="020B0606030504020204" pitchFamily="34" charset="0"/>
              <a:ea typeface="Open Sans" panose="020B0606030504020204" pitchFamily="34" charset="0"/>
              <a:cs typeface="Open Sans" panose="020B0606030504020204" pitchFamily="34" charset="0"/>
            </a:rPr>
            <a:t>Teams should confer and agree answers</a:t>
          </a:r>
          <a:endParaRPr lang="en-US" b="0" dirty="0">
            <a:latin typeface="Open Sans" panose="020B0606030504020204" pitchFamily="34" charset="0"/>
            <a:ea typeface="Open Sans" panose="020B0606030504020204" pitchFamily="34" charset="0"/>
            <a:cs typeface="Open Sans" panose="020B0606030504020204" pitchFamily="34" charset="0"/>
          </a:endParaRPr>
        </a:p>
      </dgm:t>
    </dgm:pt>
    <dgm:pt modelId="{70754404-DC11-4E67-A33F-F7380CC27EA6}" type="parTrans" cxnId="{1C6D714E-6D97-4D31-9C2F-16D32915245A}">
      <dgm:prSet/>
      <dgm:spPr/>
      <dgm:t>
        <a:bodyPr/>
        <a:lstStyle/>
        <a:p>
          <a:endParaRPr lang="en-GB"/>
        </a:p>
      </dgm:t>
    </dgm:pt>
    <dgm:pt modelId="{69592A78-32DB-4C32-8527-F8E9E1830A1C}" type="sibTrans" cxnId="{1C6D714E-6D97-4D31-9C2F-16D32915245A}">
      <dgm:prSet/>
      <dgm:spPr/>
      <dgm:t>
        <a:bodyPr/>
        <a:lstStyle/>
        <a:p>
          <a:endParaRPr lang="en-GB"/>
        </a:p>
      </dgm:t>
    </dgm:pt>
    <dgm:pt modelId="{599824C7-2DBA-4BE0-AFE9-DECA4A6C6849}" type="pres">
      <dgm:prSet presAssocID="{83AA108B-1D6A-4E86-8CC8-107E4676CB88}" presName="linear" presStyleCnt="0">
        <dgm:presLayoutVars>
          <dgm:animLvl val="lvl"/>
          <dgm:resizeHandles val="exact"/>
        </dgm:presLayoutVars>
      </dgm:prSet>
      <dgm:spPr/>
      <dgm:t>
        <a:bodyPr/>
        <a:lstStyle/>
        <a:p>
          <a:endParaRPr lang="en-GB"/>
        </a:p>
      </dgm:t>
    </dgm:pt>
    <dgm:pt modelId="{2E5FC845-0F3F-404A-A734-08E9A9CE0A13}" type="pres">
      <dgm:prSet presAssocID="{FB37627A-E9F7-4555-8E9C-3D3DD3455000}" presName="parentText" presStyleLbl="node1" presStyleIdx="0" presStyleCnt="5">
        <dgm:presLayoutVars>
          <dgm:chMax val="0"/>
          <dgm:bulletEnabled val="1"/>
        </dgm:presLayoutVars>
      </dgm:prSet>
      <dgm:spPr>
        <a:prstGeom prst="flowChartProcess">
          <a:avLst/>
        </a:prstGeom>
      </dgm:spPr>
      <dgm:t>
        <a:bodyPr/>
        <a:lstStyle/>
        <a:p>
          <a:endParaRPr lang="en-GB"/>
        </a:p>
      </dgm:t>
    </dgm:pt>
    <dgm:pt modelId="{4D0BD7E6-375A-45E7-9891-CBC88381AB20}" type="pres">
      <dgm:prSet presAssocID="{344F4A0B-B180-4198-8B28-28B5736788FF}" presName="spacer" presStyleCnt="0"/>
      <dgm:spPr/>
    </dgm:pt>
    <dgm:pt modelId="{7E78B884-0E04-435C-A7C7-18016D746FFD}" type="pres">
      <dgm:prSet presAssocID="{1EB8E63A-B604-4CD9-BFFD-2C33277134DF}" presName="parentText" presStyleLbl="node1" presStyleIdx="1" presStyleCnt="5">
        <dgm:presLayoutVars>
          <dgm:chMax val="0"/>
          <dgm:bulletEnabled val="1"/>
        </dgm:presLayoutVars>
      </dgm:prSet>
      <dgm:spPr>
        <a:prstGeom prst="flowChartProcess">
          <a:avLst/>
        </a:prstGeom>
      </dgm:spPr>
      <dgm:t>
        <a:bodyPr/>
        <a:lstStyle/>
        <a:p>
          <a:endParaRPr lang="en-GB"/>
        </a:p>
      </dgm:t>
    </dgm:pt>
    <dgm:pt modelId="{8F53757D-D7C4-44BD-80A7-D085C89D36D0}" type="pres">
      <dgm:prSet presAssocID="{69A8DC07-A7B1-4BAC-A43C-F65EA8DA4343}" presName="spacer" presStyleCnt="0"/>
      <dgm:spPr/>
    </dgm:pt>
    <dgm:pt modelId="{5756134D-AAEC-430B-B944-486FCF42BA26}" type="pres">
      <dgm:prSet presAssocID="{E57F0973-F443-47AB-BCD6-754B3AD7083A}" presName="parentText" presStyleLbl="node1" presStyleIdx="2" presStyleCnt="5">
        <dgm:presLayoutVars>
          <dgm:chMax val="0"/>
          <dgm:bulletEnabled val="1"/>
        </dgm:presLayoutVars>
      </dgm:prSet>
      <dgm:spPr>
        <a:prstGeom prst="rect">
          <a:avLst/>
        </a:prstGeom>
      </dgm:spPr>
      <dgm:t>
        <a:bodyPr/>
        <a:lstStyle/>
        <a:p>
          <a:endParaRPr lang="en-GB"/>
        </a:p>
      </dgm:t>
    </dgm:pt>
    <dgm:pt modelId="{AE3D8F94-1665-415D-BD42-8D193E926F54}" type="pres">
      <dgm:prSet presAssocID="{4FAE45A9-B168-4236-82DB-BD4B8FC22A9C}" presName="spacer" presStyleCnt="0"/>
      <dgm:spPr/>
    </dgm:pt>
    <dgm:pt modelId="{C8A560BC-80F3-48E5-9C4A-BF3264BD2F34}" type="pres">
      <dgm:prSet presAssocID="{3F6691D5-D92C-4103-895B-61166EA010FB}" presName="parentText" presStyleLbl="node1" presStyleIdx="3" presStyleCnt="5">
        <dgm:presLayoutVars>
          <dgm:chMax val="0"/>
          <dgm:bulletEnabled val="1"/>
        </dgm:presLayoutVars>
      </dgm:prSet>
      <dgm:spPr>
        <a:prstGeom prst="rect">
          <a:avLst/>
        </a:prstGeom>
      </dgm:spPr>
      <dgm:t>
        <a:bodyPr/>
        <a:lstStyle/>
        <a:p>
          <a:endParaRPr lang="en-GB"/>
        </a:p>
      </dgm:t>
    </dgm:pt>
    <dgm:pt modelId="{593D6E9E-8C90-49CB-B492-045039F9FBE9}" type="pres">
      <dgm:prSet presAssocID="{69592A78-32DB-4C32-8527-F8E9E1830A1C}" presName="spacer" presStyleCnt="0"/>
      <dgm:spPr/>
    </dgm:pt>
    <dgm:pt modelId="{D636EB33-D641-428A-90FF-A2AF2AFFB4E4}" type="pres">
      <dgm:prSet presAssocID="{5BE5C2A1-8753-4CEC-B36F-47D8611EA06C}" presName="parentText" presStyleLbl="node1" presStyleIdx="4" presStyleCnt="5">
        <dgm:presLayoutVars>
          <dgm:chMax val="0"/>
          <dgm:bulletEnabled val="1"/>
        </dgm:presLayoutVars>
      </dgm:prSet>
      <dgm:spPr>
        <a:prstGeom prst="rect">
          <a:avLst/>
        </a:prstGeom>
      </dgm:spPr>
      <dgm:t>
        <a:bodyPr/>
        <a:lstStyle/>
        <a:p>
          <a:endParaRPr lang="en-GB"/>
        </a:p>
      </dgm:t>
    </dgm:pt>
  </dgm:ptLst>
  <dgm:cxnLst>
    <dgm:cxn modelId="{C03C0594-9C83-3543-A837-01C1D59E8914}" type="presOf" srcId="{1EB8E63A-B604-4CD9-BFFD-2C33277134DF}" destId="{7E78B884-0E04-435C-A7C7-18016D746FFD}" srcOrd="0" destOrd="0" presId="urn:microsoft.com/office/officeart/2005/8/layout/vList2"/>
    <dgm:cxn modelId="{5316B2FD-F031-4276-A7D2-9325E323B826}" srcId="{83AA108B-1D6A-4E86-8CC8-107E4676CB88}" destId="{1EB8E63A-B604-4CD9-BFFD-2C33277134DF}" srcOrd="1" destOrd="0" parTransId="{048E2FD7-B610-47C8-9CFA-2B4E5CDCB805}" sibTransId="{69A8DC07-A7B1-4BAC-A43C-F65EA8DA4343}"/>
    <dgm:cxn modelId="{15E3B13A-9049-4294-994E-5A4208372696}" srcId="{83AA108B-1D6A-4E86-8CC8-107E4676CB88}" destId="{FB37627A-E9F7-4555-8E9C-3D3DD3455000}" srcOrd="0" destOrd="0" parTransId="{C0A34C56-1994-4634-A9EB-B25BF956670D}" sibTransId="{344F4A0B-B180-4198-8B28-28B5736788FF}"/>
    <dgm:cxn modelId="{96334D86-C686-7D47-B593-0FE6689B1A22}" type="presOf" srcId="{3F6691D5-D92C-4103-895B-61166EA010FB}" destId="{C8A560BC-80F3-48E5-9C4A-BF3264BD2F34}" srcOrd="0" destOrd="0" presId="urn:microsoft.com/office/officeart/2005/8/layout/vList2"/>
    <dgm:cxn modelId="{2CD3B6EC-6ED4-4447-9882-56E4381279AF}" type="presOf" srcId="{E57F0973-F443-47AB-BCD6-754B3AD7083A}" destId="{5756134D-AAEC-430B-B944-486FCF42BA26}" srcOrd="0" destOrd="0" presId="urn:microsoft.com/office/officeart/2005/8/layout/vList2"/>
    <dgm:cxn modelId="{5E1F9F40-3FC7-4281-B80E-22773750EE57}" srcId="{83AA108B-1D6A-4E86-8CC8-107E4676CB88}" destId="{5BE5C2A1-8753-4CEC-B36F-47D8611EA06C}" srcOrd="4" destOrd="0" parTransId="{C30EFE81-03B2-44B5-8584-ADCEEF8B778A}" sibTransId="{7F41382D-02B8-479D-93CB-5687299B21E6}"/>
    <dgm:cxn modelId="{1C6D714E-6D97-4D31-9C2F-16D32915245A}" srcId="{83AA108B-1D6A-4E86-8CC8-107E4676CB88}" destId="{3F6691D5-D92C-4103-895B-61166EA010FB}" srcOrd="3" destOrd="0" parTransId="{70754404-DC11-4E67-A33F-F7380CC27EA6}" sibTransId="{69592A78-32DB-4C32-8527-F8E9E1830A1C}"/>
    <dgm:cxn modelId="{EBC5AC2B-86C8-48FC-B90E-0F98A5A6D5EE}" srcId="{83AA108B-1D6A-4E86-8CC8-107E4676CB88}" destId="{E57F0973-F443-47AB-BCD6-754B3AD7083A}" srcOrd="2" destOrd="0" parTransId="{5066F5B8-F49F-41A8-8C50-287933A90F0D}" sibTransId="{4FAE45A9-B168-4236-82DB-BD4B8FC22A9C}"/>
    <dgm:cxn modelId="{E0D2D0C2-20C1-CF45-A70E-9D0476DD9B38}" type="presOf" srcId="{5BE5C2A1-8753-4CEC-B36F-47D8611EA06C}" destId="{D636EB33-D641-428A-90FF-A2AF2AFFB4E4}" srcOrd="0" destOrd="0" presId="urn:microsoft.com/office/officeart/2005/8/layout/vList2"/>
    <dgm:cxn modelId="{8061DF28-8430-0E43-8AB8-CCBCBCC4CE99}" type="presOf" srcId="{FB37627A-E9F7-4555-8E9C-3D3DD3455000}" destId="{2E5FC845-0F3F-404A-A734-08E9A9CE0A13}" srcOrd="0" destOrd="0" presId="urn:microsoft.com/office/officeart/2005/8/layout/vList2"/>
    <dgm:cxn modelId="{C07CC688-1B2B-D24B-9F3C-B62BA6D639BF}" type="presOf" srcId="{83AA108B-1D6A-4E86-8CC8-107E4676CB88}" destId="{599824C7-2DBA-4BE0-AFE9-DECA4A6C6849}" srcOrd="0" destOrd="0" presId="urn:microsoft.com/office/officeart/2005/8/layout/vList2"/>
    <dgm:cxn modelId="{BC312F70-4DA2-C645-BED8-534BA904999D}" type="presParOf" srcId="{599824C7-2DBA-4BE0-AFE9-DECA4A6C6849}" destId="{2E5FC845-0F3F-404A-A734-08E9A9CE0A13}" srcOrd="0" destOrd="0" presId="urn:microsoft.com/office/officeart/2005/8/layout/vList2"/>
    <dgm:cxn modelId="{0CB8FAC9-7FEA-DD4F-BD2B-6297513F26DA}" type="presParOf" srcId="{599824C7-2DBA-4BE0-AFE9-DECA4A6C6849}" destId="{4D0BD7E6-375A-45E7-9891-CBC88381AB20}" srcOrd="1" destOrd="0" presId="urn:microsoft.com/office/officeart/2005/8/layout/vList2"/>
    <dgm:cxn modelId="{5D3A0528-22CD-CA4A-88A1-69B7A7DA7697}" type="presParOf" srcId="{599824C7-2DBA-4BE0-AFE9-DECA4A6C6849}" destId="{7E78B884-0E04-435C-A7C7-18016D746FFD}" srcOrd="2" destOrd="0" presId="urn:microsoft.com/office/officeart/2005/8/layout/vList2"/>
    <dgm:cxn modelId="{B83ED2E1-E3C7-D149-B4D3-7694A2B2EA06}" type="presParOf" srcId="{599824C7-2DBA-4BE0-AFE9-DECA4A6C6849}" destId="{8F53757D-D7C4-44BD-80A7-D085C89D36D0}" srcOrd="3" destOrd="0" presId="urn:microsoft.com/office/officeart/2005/8/layout/vList2"/>
    <dgm:cxn modelId="{DFCEF073-D8E6-EB48-9433-77A4E9A723C1}" type="presParOf" srcId="{599824C7-2DBA-4BE0-AFE9-DECA4A6C6849}" destId="{5756134D-AAEC-430B-B944-486FCF42BA26}" srcOrd="4" destOrd="0" presId="urn:microsoft.com/office/officeart/2005/8/layout/vList2"/>
    <dgm:cxn modelId="{A0A815A9-7F2D-1B4E-9596-D8C194BA6F55}" type="presParOf" srcId="{599824C7-2DBA-4BE0-AFE9-DECA4A6C6849}" destId="{AE3D8F94-1665-415D-BD42-8D193E926F54}" srcOrd="5" destOrd="0" presId="urn:microsoft.com/office/officeart/2005/8/layout/vList2"/>
    <dgm:cxn modelId="{477CD5E1-A9A4-4C41-B7D9-3E4908F644A2}" type="presParOf" srcId="{599824C7-2DBA-4BE0-AFE9-DECA4A6C6849}" destId="{C8A560BC-80F3-48E5-9C4A-BF3264BD2F34}" srcOrd="6" destOrd="0" presId="urn:microsoft.com/office/officeart/2005/8/layout/vList2"/>
    <dgm:cxn modelId="{1C423AD0-C1C6-D141-97C9-71091304BCE2}" type="presParOf" srcId="{599824C7-2DBA-4BE0-AFE9-DECA4A6C6849}" destId="{593D6E9E-8C90-49CB-B492-045039F9FBE9}" srcOrd="7" destOrd="0" presId="urn:microsoft.com/office/officeart/2005/8/layout/vList2"/>
    <dgm:cxn modelId="{1A016505-C44B-6D4A-BD2C-353F015D1D1A}" type="presParOf" srcId="{599824C7-2DBA-4BE0-AFE9-DECA4A6C6849}" destId="{D636EB33-D641-428A-90FF-A2AF2AFFB4E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561B6-7DE3-4F5E-8AA4-AB7F4106B808}">
      <dsp:nvSpPr>
        <dsp:cNvPr id="0" name=""/>
        <dsp:cNvSpPr/>
      </dsp:nvSpPr>
      <dsp:spPr>
        <a:xfrm>
          <a:off x="0" y="60081"/>
          <a:ext cx="6624736" cy="1352520"/>
        </a:xfrm>
        <a:prstGeom prst="rect">
          <a:avLst/>
        </a:prstGeom>
        <a:solidFill>
          <a:srgbClr val="FF6C00"/>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0" kern="1200" dirty="0" smtClean="0">
              <a:latin typeface="Open Sans" panose="020B0606030504020204" pitchFamily="34" charset="0"/>
              <a:ea typeface="Open Sans" panose="020B0606030504020204" pitchFamily="34" charset="0"/>
              <a:cs typeface="Open Sans" panose="020B0606030504020204" pitchFamily="34" charset="0"/>
            </a:rPr>
            <a:t>Introduce yourself to your team mates</a:t>
          </a:r>
          <a:endParaRPr lang="en-GB" sz="3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60081"/>
        <a:ext cx="6624736" cy="1352520"/>
      </dsp:txXfrm>
    </dsp:sp>
    <dsp:sp modelId="{BCDAE7CB-AFD3-4695-8697-8252AADA7BC4}">
      <dsp:nvSpPr>
        <dsp:cNvPr id="0" name=""/>
        <dsp:cNvSpPr/>
      </dsp:nvSpPr>
      <dsp:spPr>
        <a:xfrm>
          <a:off x="0" y="1510521"/>
          <a:ext cx="6624736" cy="1352520"/>
        </a:xfrm>
        <a:prstGeom prst="rect">
          <a:avLst/>
        </a:prstGeom>
        <a:solidFill>
          <a:srgbClr val="00B23A"/>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0" kern="1200" dirty="0" smtClean="0">
              <a:latin typeface="Open Sans" panose="020B0606030504020204" pitchFamily="34" charset="0"/>
              <a:ea typeface="Open Sans" panose="020B0606030504020204" pitchFamily="34" charset="0"/>
              <a:cs typeface="Open Sans" panose="020B0606030504020204" pitchFamily="34" charset="0"/>
            </a:rPr>
            <a:t>Decide on your team name </a:t>
          </a:r>
          <a:endParaRPr lang="en-GB" sz="3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510521"/>
        <a:ext cx="6624736" cy="1352520"/>
      </dsp:txXfrm>
    </dsp:sp>
    <dsp:sp modelId="{F835CCEB-CE10-4436-9AE1-92952481DE77}">
      <dsp:nvSpPr>
        <dsp:cNvPr id="0" name=""/>
        <dsp:cNvSpPr/>
      </dsp:nvSpPr>
      <dsp:spPr>
        <a:xfrm>
          <a:off x="0" y="2960961"/>
          <a:ext cx="6624736" cy="1352520"/>
        </a:xfrm>
        <a:prstGeom prst="rect">
          <a:avLst/>
        </a:prstGeom>
        <a:solidFill>
          <a:schemeClr val="accent6">
            <a:lumMod val="60000"/>
            <a:lumOff val="4000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0" kern="1200" dirty="0" smtClean="0">
              <a:latin typeface="Open Sans" panose="020B0606030504020204" pitchFamily="34" charset="0"/>
              <a:ea typeface="Open Sans" panose="020B0606030504020204" pitchFamily="34" charset="0"/>
              <a:cs typeface="Open Sans" panose="020B0606030504020204" pitchFamily="34" charset="0"/>
            </a:rPr>
            <a:t>Give us your team name for the score sheet</a:t>
          </a:r>
          <a:endParaRPr lang="en-GB" sz="3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960961"/>
        <a:ext cx="6624736" cy="1352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FC845-0F3F-404A-A734-08E9A9CE0A13}">
      <dsp:nvSpPr>
        <dsp:cNvPr id="0" name=""/>
        <dsp:cNvSpPr/>
      </dsp:nvSpPr>
      <dsp:spPr>
        <a:xfrm>
          <a:off x="0" y="17753"/>
          <a:ext cx="7620000" cy="930150"/>
        </a:xfrm>
        <a:prstGeom prst="flowChartProcess">
          <a:avLst/>
        </a:prstGeom>
        <a:solidFill>
          <a:srgbClr val="2425E8"/>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latin typeface="Open Sans" panose="020B0606030504020204" pitchFamily="34" charset="0"/>
              <a:ea typeface="Open Sans" panose="020B0606030504020204" pitchFamily="34" charset="0"/>
              <a:cs typeface="Open Sans" panose="020B0606030504020204" pitchFamily="34" charset="0"/>
            </a:rPr>
            <a:t>Each round will focus on one ‘suit’</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7753"/>
        <a:ext cx="7620000" cy="930150"/>
      </dsp:txXfrm>
    </dsp:sp>
    <dsp:sp modelId="{7E78B884-0E04-435C-A7C7-18016D746FFD}">
      <dsp:nvSpPr>
        <dsp:cNvPr id="0" name=""/>
        <dsp:cNvSpPr/>
      </dsp:nvSpPr>
      <dsp:spPr>
        <a:xfrm>
          <a:off x="0" y="1017023"/>
          <a:ext cx="7620000" cy="930150"/>
        </a:xfrm>
        <a:prstGeom prst="flowChartProcess">
          <a:avLst/>
        </a:prstGeom>
        <a:solidFill>
          <a:srgbClr val="A385E1"/>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latin typeface="Open Sans" panose="020B0606030504020204" pitchFamily="34" charset="0"/>
              <a:ea typeface="Open Sans" panose="020B0606030504020204" pitchFamily="34" charset="0"/>
              <a:cs typeface="Open Sans" panose="020B0606030504020204" pitchFamily="34" charset="0"/>
            </a:rPr>
            <a:t>Each team will have one deck of cards</a:t>
          </a:r>
        </a:p>
      </dsp:txBody>
      <dsp:txXfrm>
        <a:off x="0" y="1017023"/>
        <a:ext cx="7620000" cy="930150"/>
      </dsp:txXfrm>
    </dsp:sp>
    <dsp:sp modelId="{5756134D-AAEC-430B-B944-486FCF42BA26}">
      <dsp:nvSpPr>
        <dsp:cNvPr id="0" name=""/>
        <dsp:cNvSpPr/>
      </dsp:nvSpPr>
      <dsp:spPr>
        <a:xfrm>
          <a:off x="0" y="2016293"/>
          <a:ext cx="7620000" cy="930150"/>
        </a:xfrm>
        <a:prstGeom prst="rect">
          <a:avLst/>
        </a:prstGeom>
        <a:solidFill>
          <a:srgbClr val="FF6C00"/>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latin typeface="Open Sans" panose="020B0606030504020204" pitchFamily="34" charset="0"/>
              <a:ea typeface="Open Sans" panose="020B0606030504020204" pitchFamily="34" charset="0"/>
              <a:cs typeface="Open Sans" panose="020B0606030504020204" pitchFamily="34" charset="0"/>
            </a:rPr>
            <a:t>Each team must nominate a card handler</a:t>
          </a:r>
        </a:p>
      </dsp:txBody>
      <dsp:txXfrm>
        <a:off x="0" y="2016293"/>
        <a:ext cx="7620000" cy="930150"/>
      </dsp:txXfrm>
    </dsp:sp>
    <dsp:sp modelId="{C8A560BC-80F3-48E5-9C4A-BF3264BD2F34}">
      <dsp:nvSpPr>
        <dsp:cNvPr id="0" name=""/>
        <dsp:cNvSpPr/>
      </dsp:nvSpPr>
      <dsp:spPr>
        <a:xfrm>
          <a:off x="0" y="3015563"/>
          <a:ext cx="7620000" cy="930150"/>
        </a:xfrm>
        <a:prstGeom prst="rect">
          <a:avLst/>
        </a:prstGeom>
        <a:solidFill>
          <a:srgbClr val="00B23A"/>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latin typeface="Open Sans" panose="020B0606030504020204" pitchFamily="34" charset="0"/>
              <a:ea typeface="Open Sans" panose="020B0606030504020204" pitchFamily="34" charset="0"/>
              <a:cs typeface="Open Sans" panose="020B0606030504020204" pitchFamily="34" charset="0"/>
            </a:rPr>
            <a:t>Teams should confer and agree answers</a:t>
          </a:r>
          <a:endParaRPr lang="en-US" sz="2400" b="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3015563"/>
        <a:ext cx="7620000" cy="930150"/>
      </dsp:txXfrm>
    </dsp:sp>
    <dsp:sp modelId="{D636EB33-D641-428A-90FF-A2AF2AFFB4E4}">
      <dsp:nvSpPr>
        <dsp:cNvPr id="0" name=""/>
        <dsp:cNvSpPr/>
      </dsp:nvSpPr>
      <dsp:spPr>
        <a:xfrm>
          <a:off x="0" y="4014833"/>
          <a:ext cx="7620000" cy="930150"/>
        </a:xfrm>
        <a:prstGeom prst="rect">
          <a:avLst/>
        </a:prstGeom>
        <a:solidFill>
          <a:srgbClr val="2CBAFE"/>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latin typeface="Open Sans" panose="020B0606030504020204" pitchFamily="34" charset="0"/>
              <a:ea typeface="Open Sans" panose="020B0606030504020204" pitchFamily="34" charset="0"/>
              <a:cs typeface="Open Sans" panose="020B0606030504020204" pitchFamily="34" charset="0"/>
            </a:rPr>
            <a:t>Answers to the scenarios are given by selecting the cards</a:t>
          </a:r>
        </a:p>
      </dsp:txBody>
      <dsp:txXfrm>
        <a:off x="0" y="4014833"/>
        <a:ext cx="7620000" cy="9301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E93367BD-9A12-4187-83D2-053957DC7BA6}" type="datetimeFigureOut">
              <a:rPr lang="en-GB" smtClean="0"/>
              <a:t>12/07/2017</a:t>
            </a:fld>
            <a:endParaRPr lang="en-GB"/>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27A74E8D-CFCF-4525-97B0-076F5FE7E502}" type="slidenum">
              <a:rPr lang="en-GB" smtClean="0"/>
              <a:t>‹#›</a:t>
            </a:fld>
            <a:endParaRPr lang="en-GB"/>
          </a:p>
        </p:txBody>
      </p:sp>
    </p:spTree>
    <p:extLst>
      <p:ext uri="{BB962C8B-B14F-4D97-AF65-F5344CB8AC3E}">
        <p14:creationId xmlns:p14="http://schemas.microsoft.com/office/powerpoint/2010/main" val="821359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C5ABB8E5-F53B-8E44-84CF-29CB3B693100}" type="datetimeFigureOut">
              <a:rPr lang="en-US" smtClean="0"/>
              <a:pPr/>
              <a:t>7/12/2017</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FA8855B7-F6A2-9E45-93F9-7BBC876BFA01}" type="slidenum">
              <a:rPr lang="en-US" smtClean="0"/>
              <a:pPr/>
              <a:t>‹#›</a:t>
            </a:fld>
            <a:endParaRPr lang="en-US"/>
          </a:p>
        </p:txBody>
      </p:sp>
    </p:spTree>
    <p:extLst>
      <p:ext uri="{BB962C8B-B14F-4D97-AF65-F5344CB8AC3E}">
        <p14:creationId xmlns:p14="http://schemas.microsoft.com/office/powerpoint/2010/main" val="2913808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properly </a:t>
            </a:r>
            <a:r>
              <a:rPr lang="en-US" dirty="0" err="1" smtClean="0"/>
              <a:t>coloured</a:t>
            </a:r>
            <a:r>
              <a:rPr lang="en-US" dirty="0" smtClean="0"/>
              <a:t> icons</a:t>
            </a:r>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a:t>
            </a:fld>
            <a:endParaRPr lang="en-US"/>
          </a:p>
        </p:txBody>
      </p:sp>
    </p:spTree>
    <p:extLst>
      <p:ext uri="{BB962C8B-B14F-4D97-AF65-F5344CB8AC3E}">
        <p14:creationId xmlns:p14="http://schemas.microsoft.com/office/powerpoint/2010/main" val="3204882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BC325779-A61C-374A-9BF3-F4EFE7DE1DED}" type="slidenum">
              <a:rPr lang="en-GB" smtClean="0"/>
              <a:pPr eaLnBrk="1" hangingPunct="1">
                <a:defRPr/>
              </a:pPr>
              <a:t>2</a:t>
            </a:fld>
            <a:endParaRPr lang="en-GB"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dirty="0" smtClean="0"/>
              <a:t>This is</a:t>
            </a:r>
            <a:r>
              <a:rPr lang="en-US" baseline="0" dirty="0" smtClean="0"/>
              <a:t> guidance for trainers – remove this slide before playing.</a:t>
            </a:r>
            <a:endParaRPr lang="en-US" dirty="0"/>
          </a:p>
        </p:txBody>
      </p:sp>
    </p:spTree>
    <p:extLst>
      <p:ext uri="{BB962C8B-B14F-4D97-AF65-F5344CB8AC3E}">
        <p14:creationId xmlns:p14="http://schemas.microsoft.com/office/powerpoint/2010/main" val="3992424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Add our colours</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4</a:t>
            </a:fld>
            <a:endParaRPr lang="en-US"/>
          </a:p>
        </p:txBody>
      </p:sp>
    </p:spTree>
    <p:extLst>
      <p:ext uri="{BB962C8B-B14F-4D97-AF65-F5344CB8AC3E}">
        <p14:creationId xmlns:p14="http://schemas.microsoft.com/office/powerpoint/2010/main" val="1692761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Cover over the card numbers</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12</a:t>
            </a:fld>
            <a:endParaRPr lang="en-US"/>
          </a:p>
        </p:txBody>
      </p:sp>
    </p:spTree>
    <p:extLst>
      <p:ext uri="{BB962C8B-B14F-4D97-AF65-F5344CB8AC3E}">
        <p14:creationId xmlns:p14="http://schemas.microsoft.com/office/powerpoint/2010/main" val="3792900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15</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Public domain</a:t>
            </a:r>
            <a:r>
              <a:rPr lang="en-GB" baseline="0" dirty="0" smtClean="0"/>
              <a:t> = copyright has expired</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17</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Objects can include: DVDs, musical birthday cards, books (in and out of copyright), CDs, Software</a:t>
            </a:r>
            <a:r>
              <a:rPr lang="en-US" baseline="0" dirty="0" smtClean="0"/>
              <a:t> etc.</a:t>
            </a:r>
          </a:p>
          <a:p>
            <a:endParaRPr lang="en-US" baseline="0" dirty="0" smtClean="0"/>
          </a:p>
          <a:p>
            <a:r>
              <a:rPr lang="en-US" baseline="0" dirty="0" smtClean="0"/>
              <a:t>Each team is given a different item.</a:t>
            </a:r>
          </a:p>
        </p:txBody>
      </p:sp>
      <p:sp>
        <p:nvSpPr>
          <p:cNvPr id="4" name="Slide Number Placeholder 3"/>
          <p:cNvSpPr>
            <a:spLocks noGrp="1"/>
          </p:cNvSpPr>
          <p:nvPr>
            <p:ph type="sldNum" sz="quarter" idx="10"/>
          </p:nvPr>
        </p:nvSpPr>
        <p:spPr/>
        <p:txBody>
          <a:bodyPr/>
          <a:lstStyle/>
          <a:p>
            <a:fld id="{FA8855B7-F6A2-9E45-93F9-7BBC876BFA01}" type="slidenum">
              <a:rPr lang="en-US" smtClean="0"/>
              <a:pPr/>
              <a:t>18</a:t>
            </a:fld>
            <a:endParaRPr lang="en-US"/>
          </a:p>
        </p:txBody>
      </p:sp>
    </p:spTree>
    <p:extLst>
      <p:ext uri="{BB962C8B-B14F-4D97-AF65-F5344CB8AC3E}">
        <p14:creationId xmlns:p14="http://schemas.microsoft.com/office/powerpoint/2010/main" val="2473076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20</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Arguably they might need</a:t>
            </a:r>
            <a:r>
              <a:rPr lang="en-GB" baseline="0" dirty="0" smtClean="0"/>
              <a:t> to make copies of the script hence copying</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23</a:t>
            </a:fld>
            <a:endParaRPr lang="en-US"/>
          </a:p>
        </p:txBody>
      </p:sp>
    </p:spTree>
    <p:extLst>
      <p:ext uri="{BB962C8B-B14F-4D97-AF65-F5344CB8AC3E}">
        <p14:creationId xmlns:p14="http://schemas.microsoft.com/office/powerpoint/2010/main" val="45607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28</a:t>
            </a:fld>
            <a:endParaRPr lang="en-US"/>
          </a:p>
        </p:txBody>
      </p:sp>
    </p:spTree>
    <p:extLst>
      <p:ext uri="{BB962C8B-B14F-4D97-AF65-F5344CB8AC3E}">
        <p14:creationId xmlns:p14="http://schemas.microsoft.com/office/powerpoint/2010/main" val="820119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Update</a:t>
            </a:r>
            <a:r>
              <a:rPr lang="en-GB" baseline="0" dirty="0" smtClean="0"/>
              <a:t> the new exceptions</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37</a:t>
            </a:fld>
            <a:endParaRPr lang="en-US"/>
          </a:p>
        </p:txBody>
      </p:sp>
    </p:spTree>
    <p:extLst>
      <p:ext uri="{BB962C8B-B14F-4D97-AF65-F5344CB8AC3E}">
        <p14:creationId xmlns:p14="http://schemas.microsoft.com/office/powerpoint/2010/main" val="120880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Out of all the copyright exceptions,</a:t>
            </a:r>
            <a:r>
              <a:rPr lang="en-GB" baseline="0" dirty="0" smtClean="0"/>
              <a:t> perhaps the most important thing is that they are not subject to override by contract.</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40</a:t>
            </a:fld>
            <a:endParaRPr lang="en-US"/>
          </a:p>
        </p:txBody>
      </p:sp>
    </p:spTree>
    <p:extLst>
      <p:ext uri="{BB962C8B-B14F-4D97-AF65-F5344CB8AC3E}">
        <p14:creationId xmlns:p14="http://schemas.microsoft.com/office/powerpoint/2010/main" val="2519706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46</a:t>
            </a:fld>
            <a:endParaRPr lang="en-US"/>
          </a:p>
        </p:txBody>
      </p:sp>
    </p:spTree>
    <p:extLst>
      <p:ext uri="{BB962C8B-B14F-4D97-AF65-F5344CB8AC3E}">
        <p14:creationId xmlns:p14="http://schemas.microsoft.com/office/powerpoint/2010/main" val="2530923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48</a:t>
            </a:fld>
            <a:endParaRPr lang="en-US"/>
          </a:p>
        </p:txBody>
      </p:sp>
    </p:spTree>
    <p:extLst>
      <p:ext uri="{BB962C8B-B14F-4D97-AF65-F5344CB8AC3E}">
        <p14:creationId xmlns:p14="http://schemas.microsoft.com/office/powerpoint/2010/main" val="3015639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50</a:t>
            </a:fld>
            <a:endParaRPr lang="en-US"/>
          </a:p>
        </p:txBody>
      </p:sp>
    </p:spTree>
    <p:extLst>
      <p:ext uri="{BB962C8B-B14F-4D97-AF65-F5344CB8AC3E}">
        <p14:creationId xmlns:p14="http://schemas.microsoft.com/office/powerpoint/2010/main" val="4257127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52</a:t>
            </a:fld>
            <a:endParaRPr lang="en-US"/>
          </a:p>
        </p:txBody>
      </p:sp>
    </p:spTree>
    <p:extLst>
      <p:ext uri="{BB962C8B-B14F-4D97-AF65-F5344CB8AC3E}">
        <p14:creationId xmlns:p14="http://schemas.microsoft.com/office/powerpoint/2010/main" val="439378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BC325779-A61C-374A-9BF3-F4EFE7DE1DED}" type="slidenum">
              <a:rPr lang="en-GB" smtClean="0"/>
              <a:pPr eaLnBrk="1" hangingPunct="1">
                <a:defRPr/>
              </a:pPr>
              <a:t>53</a:t>
            </a:fld>
            <a:endParaRPr lang="en-GB"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en-US" dirty="0"/>
          </a:p>
        </p:txBody>
      </p:sp>
    </p:spTree>
    <p:extLst>
      <p:ext uri="{BB962C8B-B14F-4D97-AF65-F5344CB8AC3E}">
        <p14:creationId xmlns:p14="http://schemas.microsoft.com/office/powerpoint/2010/main" val="2109652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add </a:t>
            </a:r>
            <a:r>
              <a:rPr lang="en-US" dirty="0" err="1" smtClean="0"/>
              <a:t>ukcopyrightliteracy.wordpress.com</a:t>
            </a:r>
            <a:r>
              <a:rPr lang="en-US" dirty="0" smtClean="0"/>
              <a:t> </a:t>
            </a:r>
            <a:endParaRPr lang="en-US" dirty="0"/>
          </a:p>
        </p:txBody>
      </p:sp>
      <p:sp>
        <p:nvSpPr>
          <p:cNvPr id="4" name="Slide Number Placeholder 3"/>
          <p:cNvSpPr>
            <a:spLocks noGrp="1"/>
          </p:cNvSpPr>
          <p:nvPr>
            <p:ph type="sldNum" sz="quarter" idx="10"/>
          </p:nvPr>
        </p:nvSpPr>
        <p:spPr/>
        <p:txBody>
          <a:bodyPr/>
          <a:lstStyle/>
          <a:p>
            <a:fld id="{1363D072-DF62-884A-9CF6-83F749D4787B}" type="slidenum">
              <a:rPr lang="en-US" smtClean="0"/>
              <a:t>54</a:t>
            </a:fld>
            <a:endParaRPr lang="en-US"/>
          </a:p>
        </p:txBody>
      </p:sp>
    </p:spTree>
    <p:extLst>
      <p:ext uri="{BB962C8B-B14F-4D97-AF65-F5344CB8AC3E}">
        <p14:creationId xmlns:p14="http://schemas.microsoft.com/office/powerpoint/2010/main" val="343648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Update links</a:t>
            </a:r>
            <a:endParaRPr lang="en-GB" dirty="0"/>
          </a:p>
        </p:txBody>
      </p:sp>
      <p:sp>
        <p:nvSpPr>
          <p:cNvPr id="4" name="Slide Number Placeholder 3"/>
          <p:cNvSpPr>
            <a:spLocks noGrp="1"/>
          </p:cNvSpPr>
          <p:nvPr>
            <p:ph type="sldNum" sz="quarter" idx="10"/>
          </p:nvPr>
        </p:nvSpPr>
        <p:spPr/>
        <p:txBody>
          <a:bodyPr/>
          <a:lstStyle/>
          <a:p>
            <a:fld id="{FA8855B7-F6A2-9E45-93F9-7BBC876BFA01}" type="slidenum">
              <a:rPr lang="en-US" smtClean="0"/>
              <a:pPr/>
              <a:t>55</a:t>
            </a:fld>
            <a:endParaRPr lang="en-US"/>
          </a:p>
        </p:txBody>
      </p:sp>
    </p:spTree>
    <p:extLst>
      <p:ext uri="{BB962C8B-B14F-4D97-AF65-F5344CB8AC3E}">
        <p14:creationId xmlns:p14="http://schemas.microsoft.com/office/powerpoint/2010/main" val="1037941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Rounded Rectangle 1"/>
          <p:cNvSpPr/>
          <p:nvPr userDrawn="1"/>
        </p:nvSpPr>
        <p:spPr>
          <a:xfrm>
            <a:off x="6470891" y="922339"/>
            <a:ext cx="2529985" cy="39400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24937"/>
          </a:xfrm>
        </p:spPr>
        <p:txBody>
          <a:bodyPr>
            <a:noAutofit/>
          </a:bodyPr>
          <a:lstStyle>
            <a:lvl1pPr>
              <a:defRPr sz="4000"/>
            </a:lvl1p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49989"/>
          </a:xfrm>
        </p:spPr>
        <p:txBody>
          <a:body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7/12/2017</a:t>
            </a:fld>
            <a:endParaRPr lang="en-US"/>
          </a:p>
        </p:txBody>
      </p:sp>
    </p:spTree>
    <p:extLst>
      <p:ext uri="{BB962C8B-B14F-4D97-AF65-F5344CB8AC3E}">
        <p14:creationId xmlns:p14="http://schemas.microsoft.com/office/powerpoint/2010/main" val="17585102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ound 4 answer layout">
    <p:spTree>
      <p:nvGrpSpPr>
        <p:cNvPr id="1" name=""/>
        <p:cNvGrpSpPr/>
        <p:nvPr/>
      </p:nvGrpSpPr>
      <p:grpSpPr>
        <a:xfrm>
          <a:off x="0" y="0"/>
          <a:ext cx="0" cy="0"/>
          <a:chOff x="0" y="0"/>
          <a:chExt cx="0" cy="0"/>
        </a:xfrm>
      </p:grpSpPr>
      <p:sp>
        <p:nvSpPr>
          <p:cNvPr id="13" name="Rounded Rectangle 12"/>
          <p:cNvSpPr/>
          <p:nvPr userDrawn="1"/>
        </p:nvSpPr>
        <p:spPr>
          <a:xfrm>
            <a:off x="0" y="-17417"/>
            <a:ext cx="4543275" cy="3460038"/>
          </a:xfrm>
          <a:prstGeom prst="roundRect">
            <a:avLst>
              <a:gd name="adj" fmla="val 0"/>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4" name="Rounded Rectangle 13"/>
          <p:cNvSpPr/>
          <p:nvPr userDrawn="1"/>
        </p:nvSpPr>
        <p:spPr>
          <a:xfrm>
            <a:off x="-25826" y="3432731"/>
            <a:ext cx="4543275" cy="3429316"/>
          </a:xfrm>
          <a:prstGeom prst="roundRect">
            <a:avLst>
              <a:gd name="adj" fmla="val 0"/>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5" name="Rounded Rectangle 14"/>
          <p:cNvSpPr/>
          <p:nvPr userDrawn="1"/>
        </p:nvSpPr>
        <p:spPr>
          <a:xfrm>
            <a:off x="4543275" y="-17417"/>
            <a:ext cx="4637237" cy="3446417"/>
          </a:xfrm>
          <a:prstGeom prst="roundRect">
            <a:avLst>
              <a:gd name="adj" fmla="val 387"/>
            </a:avLst>
          </a:prstGeom>
          <a:solidFill>
            <a:schemeClr val="accent6">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4400" dirty="0">
              <a:latin typeface="Slabo 27px"/>
              <a:cs typeface="Slabo 27px"/>
            </a:endParaRPr>
          </a:p>
        </p:txBody>
      </p:sp>
      <p:sp>
        <p:nvSpPr>
          <p:cNvPr id="16" name="Rounded Rectangle 15"/>
          <p:cNvSpPr/>
          <p:nvPr userDrawn="1"/>
        </p:nvSpPr>
        <p:spPr>
          <a:xfrm>
            <a:off x="4517450" y="3413681"/>
            <a:ext cx="4640614" cy="3471387"/>
          </a:xfrm>
          <a:prstGeom prst="roundRect">
            <a:avLst>
              <a:gd name="adj" fmla="val 0"/>
            </a:avLst>
          </a:prstGeom>
          <a:solidFill>
            <a:srgbClr val="008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8000" dirty="0" smtClean="0">
              <a:latin typeface="Slabo 27px"/>
              <a:cs typeface="Slabo 27px"/>
            </a:endParaRPr>
          </a:p>
        </p:txBody>
      </p:sp>
      <p:sp>
        <p:nvSpPr>
          <p:cNvPr id="17" name="Rectangle 16"/>
          <p:cNvSpPr/>
          <p:nvPr userDrawn="1"/>
        </p:nvSpPr>
        <p:spPr>
          <a:xfrm>
            <a:off x="3563888"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7559445" y="5061868"/>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E</a:t>
            </a:r>
          </a:p>
          <a:p>
            <a:pPr algn="ctr"/>
            <a:r>
              <a:rPr lang="en-GB" sz="2400" dirty="0" smtClean="0">
                <a:solidFill>
                  <a:schemeClr val="bg1"/>
                </a:solidFill>
                <a:latin typeface="Slabo 27px" panose="02060503030505020404" pitchFamily="18" charset="0"/>
              </a:rPr>
              <a:t>Exceptions</a:t>
            </a:r>
            <a:endParaRPr lang="en-GB" sz="400" dirty="0">
              <a:solidFill>
                <a:schemeClr val="bg1"/>
              </a:solidFill>
              <a:latin typeface="Slabo 27px" panose="02060503030505020404" pitchFamily="18" charset="0"/>
            </a:endParaRPr>
          </a:p>
        </p:txBody>
      </p:sp>
      <p:sp>
        <p:nvSpPr>
          <p:cNvPr id="19" name="TextBox 18"/>
          <p:cNvSpPr txBox="1"/>
          <p:nvPr userDrawn="1"/>
        </p:nvSpPr>
        <p:spPr>
          <a:xfrm>
            <a:off x="-28535" y="5024348"/>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L</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Licences</a:t>
            </a:r>
            <a:endParaRPr lang="en-GB" sz="400" dirty="0">
              <a:solidFill>
                <a:schemeClr val="bg1"/>
              </a:solidFill>
              <a:latin typeface="Slabo 27px" panose="02060503030505020404" pitchFamily="18" charset="0"/>
            </a:endParaRPr>
          </a:p>
        </p:txBody>
      </p:sp>
      <p:sp>
        <p:nvSpPr>
          <p:cNvPr id="20" name="TextBox 19"/>
          <p:cNvSpPr txBox="1"/>
          <p:nvPr userDrawn="1"/>
        </p:nvSpPr>
        <p:spPr>
          <a:xfrm>
            <a:off x="18557" y="18519"/>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W</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Works</a:t>
            </a:r>
            <a:endParaRPr lang="en-GB" sz="400" dirty="0">
              <a:solidFill>
                <a:schemeClr val="bg1"/>
              </a:solidFill>
              <a:latin typeface="Slabo 27px" panose="02060503030505020404" pitchFamily="18" charset="0"/>
            </a:endParaRPr>
          </a:p>
        </p:txBody>
      </p:sp>
      <p:sp>
        <p:nvSpPr>
          <p:cNvPr id="21" name="TextBox 20"/>
          <p:cNvSpPr txBox="1"/>
          <p:nvPr userDrawn="1"/>
        </p:nvSpPr>
        <p:spPr>
          <a:xfrm>
            <a:off x="7573888" y="-17417"/>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U</a:t>
            </a:r>
          </a:p>
          <a:p>
            <a:pPr algn="ctr"/>
            <a:r>
              <a:rPr lang="en-GB" sz="2400" dirty="0" smtClean="0">
                <a:solidFill>
                  <a:schemeClr val="bg1"/>
                </a:solidFill>
                <a:latin typeface="Slabo 27px" panose="02060503030505020404" pitchFamily="18" charset="0"/>
              </a:rPr>
              <a:t>Usages</a:t>
            </a:r>
            <a:endParaRPr lang="en-GB" sz="400" dirty="0">
              <a:solidFill>
                <a:schemeClr val="bg1"/>
              </a:solidFill>
              <a:latin typeface="Slabo 27px" panose="02060503030505020404" pitchFamily="18" charset="0"/>
            </a:endParaRPr>
          </a:p>
        </p:txBody>
      </p:sp>
      <p:sp>
        <p:nvSpPr>
          <p:cNvPr id="22" name="TextBox 21"/>
          <p:cNvSpPr txBox="1"/>
          <p:nvPr userDrawn="1"/>
        </p:nvSpPr>
        <p:spPr>
          <a:xfrm>
            <a:off x="3751186" y="2413945"/>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R</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sp>
        <p:nvSpPr>
          <p:cNvPr id="23" name="TextBox 22"/>
          <p:cNvSpPr txBox="1"/>
          <p:nvPr userDrawn="1"/>
        </p:nvSpPr>
        <p:spPr>
          <a:xfrm>
            <a:off x="3344964" y="332656"/>
            <a:ext cx="2448272" cy="523220"/>
          </a:xfrm>
          <a:prstGeom prst="rect">
            <a:avLst/>
          </a:prstGeom>
          <a:solidFill>
            <a:schemeClr val="tx1"/>
          </a:solidFill>
        </p:spPr>
        <p:txBody>
          <a:bodyPr wrap="square" rtlCol="0">
            <a:spAutoFit/>
          </a:bodyPr>
          <a:lstStyle/>
          <a:p>
            <a:r>
              <a:rPr lang="en-GB" sz="2800" dirty="0" smtClean="0">
                <a:solidFill>
                  <a:schemeClr val="bg1"/>
                </a:solidFill>
                <a:latin typeface="Slabo 27px" panose="02060503030505020404" pitchFamily="18" charset="0"/>
              </a:rPr>
              <a:t>1. </a:t>
            </a:r>
            <a:r>
              <a:rPr lang="en-GB" sz="2800" dirty="0" smtClean="0">
                <a:solidFill>
                  <a:schemeClr val="bg1"/>
                </a:solidFill>
                <a:latin typeface="Slabo 27px" panose="02060503030505020404" pitchFamily="18" charset="0"/>
              </a:rPr>
              <a:t>Question</a:t>
            </a:r>
            <a:endParaRPr lang="en-GB" sz="2800" dirty="0">
              <a:solidFill>
                <a:schemeClr val="bg1"/>
              </a:solidFill>
              <a:latin typeface="Slabo 27px" panose="02060503030505020404" pitchFamily="18" charset="0"/>
            </a:endParaRPr>
          </a:p>
        </p:txBody>
      </p:sp>
      <p:pic>
        <p:nvPicPr>
          <p:cNvPr id="24" name="Picture 23"/>
          <p:cNvPicPr>
            <a:picLocks noChangeAspect="1"/>
          </p:cNvPicPr>
          <p:nvPr userDrawn="1"/>
        </p:nvPicPr>
        <p:blipFill>
          <a:blip r:embed="rId2">
            <a:clrChange>
              <a:clrFrom>
                <a:srgbClr val="000000">
                  <a:alpha val="25098"/>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736332" y="2204864"/>
            <a:ext cx="1013678" cy="923170"/>
          </a:xfrm>
          <a:prstGeom prst="rect">
            <a:avLst/>
          </a:prstGeom>
        </p:spPr>
      </p:pic>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2994" y="2082321"/>
            <a:ext cx="1368152" cy="1041804"/>
          </a:xfrm>
          <a:prstGeom prst="rect">
            <a:avLst/>
          </a:prstGeom>
        </p:spPr>
      </p:pic>
      <p:pic>
        <p:nvPicPr>
          <p:cNvPr id="26" name="Picture 25"/>
          <p:cNvPicPr>
            <a:picLocks noChangeAspect="1"/>
          </p:cNvPicPr>
          <p:nvPr userDrawn="1"/>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043592" y="2090220"/>
            <a:ext cx="1031706" cy="1031706"/>
          </a:xfrm>
          <a:prstGeom prst="rect">
            <a:avLst/>
          </a:prstGeom>
        </p:spPr>
      </p:pic>
      <p:grpSp>
        <p:nvGrpSpPr>
          <p:cNvPr id="27" name="Group 26"/>
          <p:cNvGrpSpPr/>
          <p:nvPr userDrawn="1"/>
        </p:nvGrpSpPr>
        <p:grpSpPr>
          <a:xfrm>
            <a:off x="3556565" y="2045669"/>
            <a:ext cx="1944216" cy="2751482"/>
            <a:chOff x="3556565" y="2045669"/>
            <a:chExt cx="1944216" cy="2751482"/>
          </a:xfrm>
        </p:grpSpPr>
        <p:sp>
          <p:nvSpPr>
            <p:cNvPr id="28" name="Rectangle 27"/>
            <p:cNvSpPr/>
            <p:nvPr/>
          </p:nvSpPr>
          <p:spPr>
            <a:xfrm>
              <a:off x="3556565"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743863" y="2204864"/>
              <a:ext cx="1584176" cy="2231380"/>
            </a:xfrm>
            <a:prstGeom prst="rect">
              <a:avLst/>
            </a:prstGeom>
            <a:noFill/>
          </p:spPr>
          <p:txBody>
            <a:bodyPr wrap="square" rtlCol="0">
              <a:spAutoFit/>
            </a:bodyPr>
            <a:lstStyle/>
            <a:p>
              <a:pPr algn="ctr"/>
              <a:r>
                <a:rPr lang="en-GB" sz="11500" dirty="0" smtClean="0">
                  <a:solidFill>
                    <a:schemeClr val="bg1"/>
                  </a:solidFill>
                  <a:latin typeface="Slabo 27px" panose="02060503030505020404" pitchFamily="18" charset="0"/>
                </a:rPr>
                <a:t>0</a:t>
              </a: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grpSp>
      <p:pic>
        <p:nvPicPr>
          <p:cNvPr id="30" name="Picture 2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46968" y="1008962"/>
            <a:ext cx="1034680" cy="1073359"/>
          </a:xfrm>
          <a:prstGeom prst="rect">
            <a:avLst/>
          </a:prstGeom>
        </p:spPr>
      </p:pic>
      <p:sp>
        <p:nvSpPr>
          <p:cNvPr id="31" name="Text Box 4"/>
          <p:cNvSpPr txBox="1">
            <a:spLocks noChangeArrowheads="1"/>
          </p:cNvSpPr>
          <p:nvPr userDrawn="1"/>
        </p:nvSpPr>
        <p:spPr bwMode="auto">
          <a:xfrm>
            <a:off x="1442831" y="4819909"/>
            <a:ext cx="1328969" cy="936000"/>
          </a:xfrm>
          <a:prstGeom prst="rect">
            <a:avLst/>
          </a:prstGeom>
          <a:solidFill>
            <a:srgbClr val="FFFFFF"/>
          </a:solidFill>
          <a:ln w="31750" algn="in">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smtClean="0">
                <a:ln>
                  <a:noFill/>
                </a:ln>
                <a:solidFill>
                  <a:srgbClr val="FF6C00"/>
                </a:solidFill>
                <a:effectLst/>
                <a:latin typeface="Open Sans" panose="020B0606030504020204" pitchFamily="34" charset="0"/>
              </a:rPr>
              <a:t>Copyright Licensing Agency</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pic>
        <p:nvPicPr>
          <p:cNvPr id="32" name="Picture 3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381694" y="1261971"/>
            <a:ext cx="670618" cy="536494"/>
          </a:xfrm>
          <a:prstGeom prst="rect">
            <a:avLst/>
          </a:prstGeom>
        </p:spPr>
      </p:pic>
    </p:spTree>
    <p:extLst>
      <p:ext uri="{BB962C8B-B14F-4D97-AF65-F5344CB8AC3E}">
        <p14:creationId xmlns:p14="http://schemas.microsoft.com/office/powerpoint/2010/main" val="300100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28600"/>
            <a:ext cx="7772400" cy="4571999"/>
          </a:xfrm>
        </p:spPr>
        <p:txBody>
          <a:bodyPr anchor="ctr">
            <a:noAutofit/>
          </a:bodyPr>
          <a:lstStyle>
            <a:lvl1pPr>
              <a:lnSpc>
                <a:spcPct val="100000"/>
              </a:lnSpc>
              <a:defRPr lang="en-GB" sz="8800" b="1" kern="1200" cap="all" spc="120" baseline="0" dirty="0" smtClean="0">
                <a:solidFill>
                  <a:schemeClr val="tx2"/>
                </a:solidFill>
                <a:latin typeface="Slabo 27px"/>
                <a:ea typeface="+mn-ea"/>
                <a:cs typeface="Slabo 27px"/>
              </a:defRPr>
            </a:lvl1pPr>
          </a:lstStyle>
          <a:p>
            <a:r>
              <a:rPr lang="en-GB" dirty="0" smtClean="0"/>
              <a:t>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1"/>
                </a:solidFill>
                <a:latin typeface="Open Sans Regular"/>
                <a:cs typeface="Open 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7/12/2017</a:t>
            </a:fld>
            <a:endParaRPr lang="en-US"/>
          </a:p>
        </p:txBody>
      </p:sp>
      <p:sp>
        <p:nvSpPr>
          <p:cNvPr id="6" name="Slide Number Placeholder 5"/>
          <p:cNvSpPr>
            <a:spLocks noGrp="1"/>
          </p:cNvSpPr>
          <p:nvPr>
            <p:ph type="sldNum" sz="quarter" idx="12"/>
          </p:nvPr>
        </p:nvSpPr>
        <p:spPr>
          <a:xfrm rot="16200000">
            <a:off x="8227377" y="5885497"/>
            <a:ext cx="1315721" cy="365125"/>
          </a:xfrm>
          <a:prstGeom prst="rect">
            <a:avLst/>
          </a:prstGeom>
        </p:spPr>
        <p:txBody>
          <a:bodyPr/>
          <a:lstStyle>
            <a:lvl1pPr>
              <a:defRPr>
                <a:solidFill>
                  <a:schemeClr val="tx1"/>
                </a:solidFill>
              </a:defRPr>
            </a:lvl1p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GB"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rgbClr val="263B86"/>
                </a:solidFill>
                <a:latin typeface="Open Sans Regular"/>
                <a:cs typeface="Open 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smtClean="0"/>
              <a:t>Click to edit Master text styles</a:t>
            </a:r>
          </a:p>
        </p:txBody>
      </p:sp>
      <p:sp>
        <p:nvSpPr>
          <p:cNvPr id="7" name="Date Placeholder 6"/>
          <p:cNvSpPr>
            <a:spLocks noGrp="1"/>
          </p:cNvSpPr>
          <p:nvPr>
            <p:ph type="dt" sz="half" idx="10"/>
          </p:nvPr>
        </p:nvSpPr>
        <p:spPr/>
        <p:txBody>
          <a:bodyPr/>
          <a:lstStyle/>
          <a:p>
            <a:fld id="{8112527C-95D9-2A47-B5FA-AEA6325587B7}" type="datetimeFigureOut">
              <a:rPr lang="en-US" smtClean="0"/>
              <a:pPr/>
              <a:t>7/12/2017</a:t>
            </a:fld>
            <a:endParaRPr lang="en-US"/>
          </a:p>
        </p:txBody>
      </p:sp>
      <p:sp>
        <p:nvSpPr>
          <p:cNvPr id="8" name="Slide Number Placeholder 7"/>
          <p:cNvSpPr>
            <a:spLocks noGrp="1"/>
          </p:cNvSpPr>
          <p:nvPr>
            <p:ph type="sldNum" sz="quarter" idx="11"/>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8112527C-95D9-2A47-B5FA-AEA6325587B7}" type="datetimeFigureOut">
              <a:rPr lang="en-US" smtClean="0"/>
              <a:pPr/>
              <a:t>7/12/2017</a:t>
            </a:fld>
            <a:endParaRPr lang="en-US"/>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r>
              <a:rPr lang="en-US" dirty="0" smtClean="0"/>
              <a:t>SCONUL Copyright Training: January / February 2015</a:t>
            </a:r>
          </a:p>
          <a:p>
            <a:endParaRPr lang="en-US" dirty="0"/>
          </a:p>
        </p:txBody>
      </p:sp>
      <p:sp>
        <p:nvSpPr>
          <p:cNvPr id="7" name="Slide Number Placeholder 6"/>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GB"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9" name="Slide Number Placeholder 8"/>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5" name="Slide Number Placeholder 4"/>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7" name="Slide Number Placeholder 6"/>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
        <p:nvSpPr>
          <p:cNvPr id="8" name="Title 7"/>
          <p:cNvSpPr>
            <a:spLocks noGrp="1"/>
          </p:cNvSpPr>
          <p:nvPr>
            <p:ph type="title"/>
          </p:nvPr>
        </p:nvSpPr>
        <p:spPr/>
        <p:txBody>
          <a:bodyPr/>
          <a:lstStyle/>
          <a:p>
            <a:r>
              <a:rPr lang="en-GB"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7/12/2017</a:t>
            </a:fld>
            <a:endParaRPr lang="en-US"/>
          </a:p>
        </p:txBody>
      </p:sp>
      <p:sp>
        <p:nvSpPr>
          <p:cNvPr id="6" name="Slide Number Placeholder 5"/>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7/12/2017</a:t>
            </a:fld>
            <a:endParaRPr lang="en-US" dirty="0"/>
          </a:p>
        </p:txBody>
      </p:sp>
      <p:sp>
        <p:nvSpPr>
          <p:cNvPr id="6" name="Slide Number Placeholder 5"/>
          <p:cNvSpPr>
            <a:spLocks noGrp="1"/>
          </p:cNvSpPr>
          <p:nvPr>
            <p:ph type="sldNum" sz="quarter" idx="12"/>
          </p:nvPr>
        </p:nvSpPr>
        <p:spPr>
          <a:xfrm rot="16200000">
            <a:off x="8227377" y="5885497"/>
            <a:ext cx="1315721" cy="365125"/>
          </a:xfrm>
          <a:prstGeom prst="rect">
            <a:avLst/>
          </a:prstGeom>
        </p:spPr>
        <p:txBody>
          <a:bodyPr/>
          <a:lstStyle/>
          <a:p>
            <a:fld id="{98E82EF6-FDBB-DC42-977E-D7829A5F248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7" name="Slide Number Placeholder 6"/>
          <p:cNvSpPr>
            <a:spLocks noGrp="1"/>
          </p:cNvSpPr>
          <p:nvPr>
            <p:ph type="sldNum" sz="quarter" idx="12"/>
          </p:nvPr>
        </p:nvSpPr>
        <p:spPr>
          <a:xfrm rot="16200000">
            <a:off x="8227377" y="5885497"/>
            <a:ext cx="1315721" cy="365125"/>
          </a:xfrm>
          <a:prstGeom prst="rect">
            <a:avLst/>
          </a:prstGeom>
        </p:spPr>
        <p:txBody>
          <a:bodyPr/>
          <a:lstStyle>
            <a:lvl1pPr>
              <a:defRPr>
                <a:solidFill>
                  <a:schemeClr val="tx1"/>
                </a:solidFill>
              </a:defRPr>
            </a:lvl1pPr>
          </a:lstStyle>
          <a:p>
            <a:fld id="{98E82EF6-FDBB-DC42-977E-D7829A5F248A}"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dirty="0" smtClean="0"/>
              <a:t>Click to edit Master title style</a:t>
            </a:r>
            <a:endParaRPr lang="en-US" dirty="0"/>
          </a:p>
        </p:txBody>
      </p:sp>
    </p:spTree>
    <p:extLst>
      <p:ext uri="{BB962C8B-B14F-4D97-AF65-F5344CB8AC3E}">
        <p14:creationId xmlns:p14="http://schemas.microsoft.com/office/powerpoint/2010/main" val="174867783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7" name="Slide Number Placeholder 6"/>
          <p:cNvSpPr>
            <a:spLocks noGrp="1"/>
          </p:cNvSpPr>
          <p:nvPr>
            <p:ph type="sldNum" sz="quarter" idx="12"/>
          </p:nvPr>
        </p:nvSpPr>
        <p:spPr>
          <a:xfrm rot="16200000">
            <a:off x="8227377" y="5885497"/>
            <a:ext cx="1315721" cy="365125"/>
          </a:xfrm>
          <a:prstGeom prst="rect">
            <a:avLst/>
          </a:prstGeom>
        </p:spPr>
        <p:txBody>
          <a:bodyPr/>
          <a:lstStyle>
            <a:lvl1pPr>
              <a:defRPr>
                <a:solidFill>
                  <a:schemeClr val="tx1"/>
                </a:solidFill>
              </a:defRPr>
            </a:lvl1pPr>
          </a:lstStyle>
          <a:p>
            <a:fld id="{98E82EF6-FDBB-DC42-977E-D7829A5F248A}"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dirty="0" smtClean="0"/>
              <a:t>Click to edit Master title style</a:t>
            </a:r>
            <a:endParaRPr lang="en-US" dirty="0"/>
          </a:p>
        </p:txBody>
      </p:sp>
    </p:spTree>
    <p:extLst>
      <p:ext uri="{BB962C8B-B14F-4D97-AF65-F5344CB8AC3E}">
        <p14:creationId xmlns:p14="http://schemas.microsoft.com/office/powerpoint/2010/main" val="117737111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7" name="Slide Number Placeholder 6"/>
          <p:cNvSpPr>
            <a:spLocks noGrp="1"/>
          </p:cNvSpPr>
          <p:nvPr>
            <p:ph type="sldNum" sz="quarter" idx="12"/>
          </p:nvPr>
        </p:nvSpPr>
        <p:spPr>
          <a:xfrm rot="16200000">
            <a:off x="8227377" y="5885497"/>
            <a:ext cx="1315721" cy="365125"/>
          </a:xfrm>
          <a:prstGeom prst="rect">
            <a:avLst/>
          </a:prstGeom>
        </p:spPr>
        <p:txBody>
          <a:bodyPr/>
          <a:lstStyle>
            <a:lvl1pPr>
              <a:defRPr>
                <a:solidFill>
                  <a:schemeClr val="tx1"/>
                </a:solidFill>
              </a:defRPr>
            </a:lvl1pPr>
          </a:lstStyle>
          <a:p>
            <a:fld id="{98E82EF6-FDBB-DC42-977E-D7829A5F248A}"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dirty="0" smtClean="0"/>
              <a:t>Click to edit Master title style</a:t>
            </a:r>
            <a:endParaRPr lang="en-US" dirty="0"/>
          </a:p>
        </p:txBody>
      </p:sp>
    </p:spTree>
    <p:extLst>
      <p:ext uri="{BB962C8B-B14F-4D97-AF65-F5344CB8AC3E}">
        <p14:creationId xmlns:p14="http://schemas.microsoft.com/office/powerpoint/2010/main" val="41910619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8112527C-95D9-2A47-B5FA-AEA6325587B7}" type="datetimeFigureOut">
              <a:rPr lang="en-US" smtClean="0"/>
              <a:pPr/>
              <a:t>7/12/2017</a:t>
            </a:fld>
            <a:endParaRPr lang="en-US"/>
          </a:p>
        </p:txBody>
      </p:sp>
    </p:spTree>
  </p:cSld>
  <p:clrMap bg1="lt1" tx1="dk1" bg2="lt2" tx2="dk2" accent1="accent1" accent2="accent2" accent3="accent3" accent4="accent4" accent5="accent5" accent6="accent6" hlink="hlink" folHlink="folHlink"/>
  <p:sldLayoutIdLst>
    <p:sldLayoutId id="2147483693" r:id="rId1"/>
    <p:sldLayoutId id="2147483686" r:id="rId2"/>
    <p:sldLayoutId id="2147483696" r:id="rId3"/>
    <p:sldLayoutId id="2147483697" r:id="rId4"/>
    <p:sldLayoutId id="2147483685" r:id="rId5"/>
    <p:sldLayoutId id="2147483687" r:id="rId6"/>
    <p:sldLayoutId id="2147483688" r:id="rId7"/>
    <p:sldLayoutId id="2147483689" r:id="rId8"/>
    <p:sldLayoutId id="2147483690" r:id="rId9"/>
    <p:sldLayoutId id="2147483691" r:id="rId10"/>
    <p:sldLayoutId id="2147483692" r:id="rId11"/>
    <p:sldLayoutId id="2147483694" r:id="rId12"/>
    <p:sldLayoutId id="2147483695" r:id="rId13"/>
    <p:sldLayoutId id="2147483698" r:id="rId14"/>
    <p:sldLayoutId id="2147483700" r:id="rId15"/>
    <p:sldLayoutId id="2147483701" r:id="rId16"/>
  </p:sldLayoutIdLst>
  <p:timing>
    <p:tnLst>
      <p:par>
        <p:cTn id="1" dur="indefinite" restart="never" nodeType="tmRoot"/>
      </p:par>
    </p:tnLst>
  </p:timing>
  <p:txStyles>
    <p:titleStyle>
      <a:lvl1pPr algn="l" defTabSz="914400" rtl="0" eaLnBrk="1" latinLnBrk="0" hangingPunct="1">
        <a:spcBef>
          <a:spcPct val="0"/>
        </a:spcBef>
        <a:buNone/>
        <a:defRPr sz="3600" kern="1200" cap="all" spc="-60" baseline="0">
          <a:solidFill>
            <a:schemeClr val="tx2"/>
          </a:solidFill>
          <a:latin typeface="Slabo 27px"/>
          <a:ea typeface="+mj-ea"/>
          <a:cs typeface="Slabo 27px"/>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tiff"/><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2.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11" Type="http://schemas.openxmlformats.org/officeDocument/2006/relationships/image" Target="../media/image13.PNG"/><Relationship Id="rId5" Type="http://schemas.openxmlformats.org/officeDocument/2006/relationships/diagramColors" Target="../diagrams/colors2.xml"/><Relationship Id="rId10" Type="http://schemas.openxmlformats.org/officeDocument/2006/relationships/image" Target="../media/image12.PNG"/><Relationship Id="rId4" Type="http://schemas.openxmlformats.org/officeDocument/2006/relationships/diagramQuickStyle" Target="../diagrams/quickStyle2.xml"/><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wmf"/><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4.wmf"/><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4.wmf"/><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mailto:ukcopyrightlit@gmail.com" TargetMode="External"/><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1.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3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49.png"/><Relationship Id="rId3" Type="http://schemas.openxmlformats.org/officeDocument/2006/relationships/notesSlide" Target="../notesSlides/notesSlide12.xml"/><Relationship Id="rId7" Type="http://schemas.openxmlformats.org/officeDocument/2006/relationships/image" Target="../media/image63.png"/><Relationship Id="rId12" Type="http://schemas.openxmlformats.org/officeDocument/2006/relationships/image" Target="../media/image67.png"/><Relationship Id="rId17" Type="http://schemas.openxmlformats.org/officeDocument/2006/relationships/image" Target="../media/image52.png"/><Relationship Id="rId2" Type="http://schemas.openxmlformats.org/officeDocument/2006/relationships/slideLayout" Target="../slideLayouts/slideLayout3.xml"/><Relationship Id="rId16" Type="http://schemas.openxmlformats.org/officeDocument/2006/relationships/image" Target="../media/image70.png"/><Relationship Id="rId1" Type="http://schemas.openxmlformats.org/officeDocument/2006/relationships/tags" Target="../tags/tag5.xml"/><Relationship Id="rId6" Type="http://schemas.openxmlformats.org/officeDocument/2006/relationships/image" Target="../media/image50.png"/><Relationship Id="rId11" Type="http://schemas.openxmlformats.org/officeDocument/2006/relationships/image" Target="../media/image66.png"/><Relationship Id="rId5" Type="http://schemas.openxmlformats.org/officeDocument/2006/relationships/image" Target="../media/image47.png"/><Relationship Id="rId15" Type="http://schemas.openxmlformats.org/officeDocument/2006/relationships/image" Target="../media/image69.png"/><Relationship Id="rId10" Type="http://schemas.openxmlformats.org/officeDocument/2006/relationships/image" Target="../media/image60.png"/><Relationship Id="rId4" Type="http://schemas.openxmlformats.org/officeDocument/2006/relationships/image" Target="../media/image62.wmf"/><Relationship Id="rId9" Type="http://schemas.openxmlformats.org/officeDocument/2006/relationships/image" Target="../media/image65.png"/><Relationship Id="rId14"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hyperlink" Target="http://www.legislation.gov.uk/ukpga/1988/48/contents"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73.png"/><Relationship Id="rId5" Type="http://schemas.openxmlformats.org/officeDocument/2006/relationships/image" Target="../media/image5.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74.png"/><Relationship Id="rId11" Type="http://schemas.openxmlformats.org/officeDocument/2006/relationships/image" Target="../media/image77.png"/><Relationship Id="rId5" Type="http://schemas.openxmlformats.org/officeDocument/2006/relationships/image" Target="../media/image73.png"/><Relationship Id="rId10"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17.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g"/><Relationship Id="rId4" Type="http://schemas.openxmlformats.org/officeDocument/2006/relationships/hyperlink" Target="https://ukcopyrightliteracy.files.wordpress.com/2016/07/chapter-6_secker-m_copyright-e-learning-2nd-edn.pdf"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issuu.com/the_aua/docs/gp_guide_42_guide_to_copyright" TargetMode="External"/><Relationship Id="rId3" Type="http://schemas.openxmlformats.org/officeDocument/2006/relationships/hyperlink" Target="copyrightliteracy.org" TargetMode="External"/><Relationship Id="rId7" Type="http://schemas.openxmlformats.org/officeDocument/2006/relationships/hyperlink" Target="http://copyrightuser.org/topics/librarie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jisc.ac.uk/guides?f%5b0%5d=field_project_topics:490" TargetMode="External"/><Relationship Id="rId5" Type="http://schemas.openxmlformats.org/officeDocument/2006/relationships/hyperlink" Target="https://www.gov.uk/topic/intellectual-property/copyright" TargetMode="External"/><Relationship Id="rId4" Type="http://schemas.openxmlformats.org/officeDocument/2006/relationships/hyperlink" Target="http://www.legislation.gov.uk/ukpga/1988/48/contents"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copyrightliteracy.org" TargetMode="External"/><Relationship Id="rId7" Type="http://schemas.openxmlformats.org/officeDocument/2006/relationships/image" Target="../media/image83.jpg"/><Relationship Id="rId2" Type="http://schemas.openxmlformats.org/officeDocument/2006/relationships/hyperlink" Target="https://creativecommons.org/licenses/by-nc-sa/4.0/" TargetMode="External"/><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7.png"/><Relationship Id="rId4" Type="http://schemas.openxmlformats.org/officeDocument/2006/relationships/hyperlink" Target="https://openclipar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2" descr="http://mirrors.creativecommons.org/presskit/buttons/88x31/png/by-nc-sa.e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3705" y="6182238"/>
            <a:ext cx="1512168" cy="52907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457200" y="6372036"/>
            <a:ext cx="8595792" cy="369332"/>
          </a:xfrm>
          <a:prstGeom prst="rect">
            <a:avLst/>
          </a:prstGeom>
          <a:noFill/>
        </p:spPr>
        <p:txBody>
          <a:bodyPr wrap="square" rtlCol="0">
            <a:spAutoFit/>
          </a:bodyPr>
          <a:lstStyle/>
          <a:p>
            <a:r>
              <a:rPr lang="en-US" b="1" dirty="0">
                <a:solidFill>
                  <a:schemeClr val="bg1"/>
                </a:solidFill>
                <a:latin typeface="Slabo 27px"/>
                <a:cs typeface="Slabo 27px"/>
              </a:rPr>
              <a:t>https:/</a:t>
            </a:r>
            <a:r>
              <a:rPr lang="en-US" b="1" dirty="0" smtClean="0">
                <a:solidFill>
                  <a:schemeClr val="bg1"/>
                </a:solidFill>
                <a:latin typeface="Slabo 27px"/>
                <a:cs typeface="Slabo 27px"/>
              </a:rPr>
              <a:t>/copyrightliteracy.org			@</a:t>
            </a:r>
            <a:r>
              <a:rPr lang="en-US" b="1" dirty="0" err="1" smtClean="0">
                <a:solidFill>
                  <a:schemeClr val="bg1"/>
                </a:solidFill>
                <a:latin typeface="Slabo 27px"/>
                <a:cs typeface="Slabo 27px"/>
              </a:rPr>
              <a:t>UKCopyrightLit</a:t>
            </a:r>
            <a:endParaRPr lang="en-US" b="1" dirty="0">
              <a:solidFill>
                <a:schemeClr val="bg1"/>
              </a:solidFill>
              <a:latin typeface="Slabo 27px"/>
              <a:cs typeface="Slabo 27px"/>
            </a:endParaRPr>
          </a:p>
        </p:txBody>
      </p:sp>
      <p:grpSp>
        <p:nvGrpSpPr>
          <p:cNvPr id="11" name="Group 10"/>
          <p:cNvGrpSpPr/>
          <p:nvPr/>
        </p:nvGrpSpPr>
        <p:grpSpPr>
          <a:xfrm>
            <a:off x="173456" y="6387384"/>
            <a:ext cx="333029" cy="333250"/>
            <a:chOff x="179512" y="6378059"/>
            <a:chExt cx="333029" cy="333250"/>
          </a:xfrm>
        </p:grpSpPr>
        <p:sp>
          <p:nvSpPr>
            <p:cNvPr id="6" name="Oval 5"/>
            <p:cNvSpPr/>
            <p:nvPr/>
          </p:nvSpPr>
          <p:spPr>
            <a:xfrm>
              <a:off x="179512" y="6381328"/>
              <a:ext cx="333029" cy="3299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179512" y="6378059"/>
              <a:ext cx="333029" cy="333029"/>
            </a:xfrm>
            <a:prstGeom prst="rect">
              <a:avLst/>
            </a:prstGeom>
          </p:spPr>
        </p:pic>
      </p:grpSp>
      <p:sp>
        <p:nvSpPr>
          <p:cNvPr id="10" name="Title 3"/>
          <p:cNvSpPr txBox="1">
            <a:spLocks/>
          </p:cNvSpPr>
          <p:nvPr/>
        </p:nvSpPr>
        <p:spPr>
          <a:xfrm>
            <a:off x="683568" y="85579"/>
            <a:ext cx="7848872" cy="1687237"/>
          </a:xfrm>
          <a:prstGeom prst="rect">
            <a:avLst/>
          </a:prstGeom>
          <a:noFill/>
        </p:spPr>
        <p:txBody>
          <a:bodyPr vert="horz" lIns="91440" tIns="45720" rIns="91440" bIns="45720" rtlCol="0" anchor="t">
            <a:noAutofit/>
          </a:bodyPr>
          <a:lstStyle>
            <a:lvl1pPr algn="l" defTabSz="914400" rtl="0" eaLnBrk="1" latinLnBrk="0" hangingPunct="1">
              <a:spcBef>
                <a:spcPct val="0"/>
              </a:spcBef>
              <a:buNone/>
              <a:defRPr sz="3200" kern="1200" cap="all" spc="-60" baseline="0">
                <a:solidFill>
                  <a:schemeClr val="tx2"/>
                </a:solidFill>
                <a:latin typeface="+mj-lt"/>
                <a:ea typeface="+mj-ea"/>
                <a:cs typeface="+mj-cs"/>
              </a:defRPr>
            </a:lvl1pPr>
          </a:lstStyle>
          <a:p>
            <a:r>
              <a:rPr lang="en-US" sz="4800" b="1" dirty="0" smtClean="0">
                <a:solidFill>
                  <a:schemeClr val="bg1"/>
                </a:solidFill>
                <a:latin typeface="Slabo 27px"/>
                <a:cs typeface="Slabo 27px"/>
              </a:rPr>
              <a:t>Copyright The card Game:</a:t>
            </a:r>
          </a:p>
          <a:p>
            <a:r>
              <a:rPr lang="en-US" dirty="0" smtClean="0">
                <a:solidFill>
                  <a:srgbClr val="FFFF00"/>
                </a:solidFill>
                <a:latin typeface="Slabo 27px"/>
                <a:cs typeface="Slabo 27px"/>
              </a:rPr>
              <a:t>Works, usages, </a:t>
            </a:r>
            <a:r>
              <a:rPr lang="en-US" dirty="0" err="1" smtClean="0">
                <a:solidFill>
                  <a:srgbClr val="FFFF00"/>
                </a:solidFill>
                <a:latin typeface="Slabo 27px"/>
                <a:cs typeface="Slabo 27px"/>
              </a:rPr>
              <a:t>licences</a:t>
            </a:r>
            <a:r>
              <a:rPr lang="en-US" dirty="0" smtClean="0">
                <a:solidFill>
                  <a:srgbClr val="FFFF00"/>
                </a:solidFill>
                <a:latin typeface="Slabo 27px"/>
                <a:cs typeface="Slabo 27px"/>
              </a:rPr>
              <a:t> and exceptions</a:t>
            </a:r>
            <a:endParaRPr lang="en-US" cap="none" dirty="0">
              <a:solidFill>
                <a:srgbClr val="FFFF00"/>
              </a:solidFill>
              <a:latin typeface="Slabo 27px"/>
              <a:cs typeface="Slabo 27px"/>
            </a:endParaRPr>
          </a:p>
        </p:txBody>
      </p:sp>
      <p:grpSp>
        <p:nvGrpSpPr>
          <p:cNvPr id="2" name="Group 1"/>
          <p:cNvGrpSpPr/>
          <p:nvPr/>
        </p:nvGrpSpPr>
        <p:grpSpPr>
          <a:xfrm>
            <a:off x="972066" y="1693721"/>
            <a:ext cx="7343597" cy="3564345"/>
            <a:chOff x="972066" y="1693721"/>
            <a:chExt cx="7343597" cy="3564345"/>
          </a:xfrm>
        </p:grpSpPr>
        <p:pic>
          <p:nvPicPr>
            <p:cNvPr id="20" name="Picture 19" descr="Work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21" name="Picture 20" descr="usage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22" name="Picture 21" descr="Licence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9" name="Picture 18" descr="Exception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8" name="Picture 17" descr="Risk.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
        <p:nvSpPr>
          <p:cNvPr id="12" name="Text Placeholder 11"/>
          <p:cNvSpPr>
            <a:spLocks noGrp="1"/>
          </p:cNvSpPr>
          <p:nvPr>
            <p:ph type="body" sz="half" idx="2"/>
          </p:nvPr>
        </p:nvSpPr>
        <p:spPr>
          <a:xfrm>
            <a:off x="457200" y="5434415"/>
            <a:ext cx="8153400" cy="714424"/>
          </a:xfrm>
        </p:spPr>
        <p:txBody>
          <a:bodyPr>
            <a:normAutofit/>
          </a:bodyPr>
          <a:lstStyle/>
          <a:p>
            <a:pPr algn="ctr"/>
            <a:r>
              <a:rPr lang="en-US" sz="2000" dirty="0" smtClean="0">
                <a:solidFill>
                  <a:schemeClr val="bg1"/>
                </a:solidFill>
              </a:rPr>
              <a:t>by</a:t>
            </a:r>
            <a:r>
              <a:rPr lang="en-US" sz="2000" dirty="0" smtClean="0">
                <a:solidFill>
                  <a:schemeClr val="bg1"/>
                </a:solidFill>
              </a:rPr>
              <a:t> Chris </a:t>
            </a:r>
            <a:r>
              <a:rPr lang="en-US" sz="2000" dirty="0" smtClean="0">
                <a:solidFill>
                  <a:schemeClr val="bg1"/>
                </a:solidFill>
              </a:rPr>
              <a:t>Morrison</a:t>
            </a:r>
            <a:r>
              <a:rPr lang="en-US" sz="2000" dirty="0">
                <a:solidFill>
                  <a:schemeClr val="bg1"/>
                </a:solidFill>
              </a:rPr>
              <a:t> </a:t>
            </a:r>
            <a:r>
              <a:rPr lang="en-US" sz="2000" dirty="0" smtClean="0">
                <a:solidFill>
                  <a:schemeClr val="bg1"/>
                </a:solidFill>
              </a:rPr>
              <a:t>and Jane Secker</a:t>
            </a:r>
          </a:p>
        </p:txBody>
      </p:sp>
      <p:pic>
        <p:nvPicPr>
          <p:cNvPr id="3" name="Picture 2"/>
          <p:cNvPicPr>
            <a:picLocks noChangeAspect="1"/>
          </p:cNvPicPr>
          <p:nvPr/>
        </p:nvPicPr>
        <p:blipFill>
          <a:blip r:embed="rId10"/>
          <a:stretch>
            <a:fillRect/>
          </a:stretch>
        </p:blipFill>
        <p:spPr>
          <a:xfrm>
            <a:off x="3693058" y="6331839"/>
            <a:ext cx="460129" cy="460129"/>
          </a:xfrm>
          <a:prstGeom prst="rect">
            <a:avLst/>
          </a:prstGeom>
        </p:spPr>
      </p:pic>
    </p:spTree>
    <p:extLst>
      <p:ext uri="{BB962C8B-B14F-4D97-AF65-F5344CB8AC3E}">
        <p14:creationId xmlns:p14="http://schemas.microsoft.com/office/powerpoint/2010/main" val="11062468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77826" name="Rectangle 2"/>
          <p:cNvSpPr>
            <a:spLocks noGrp="1" noChangeArrowheads="1"/>
          </p:cNvSpPr>
          <p:nvPr>
            <p:ph type="title"/>
          </p:nvPr>
        </p:nvSpPr>
        <p:spPr>
          <a:xfrm>
            <a:off x="827584" y="-171400"/>
            <a:ext cx="7158037" cy="1412875"/>
          </a:xfrm>
        </p:spPr>
        <p:txBody>
          <a:bodyPr>
            <a:normAutofit/>
          </a:bodyPr>
          <a:lstStyle/>
          <a:p>
            <a:pPr eaLnBrk="1" hangingPunct="1">
              <a:defRPr/>
            </a:pPr>
            <a:r>
              <a:rPr lang="en-GB" sz="4000" dirty="0" smtClean="0">
                <a:solidFill>
                  <a:schemeClr val="bg1"/>
                </a:solidFill>
              </a:rPr>
              <a:t>Running the card Game</a:t>
            </a:r>
            <a:endParaRPr lang="en-GB" sz="4000" dirty="0">
              <a:solidFill>
                <a:schemeClr val="bg1"/>
              </a:solidFill>
            </a:endParaRPr>
          </a:p>
        </p:txBody>
      </p:sp>
      <p:sp>
        <p:nvSpPr>
          <p:cNvPr id="77827" name="Rectangle 3"/>
          <p:cNvSpPr>
            <a:spLocks noGrp="1" noChangeArrowheads="1"/>
          </p:cNvSpPr>
          <p:nvPr>
            <p:ph type="body" idx="1"/>
          </p:nvPr>
        </p:nvSpPr>
        <p:spPr>
          <a:xfrm>
            <a:off x="949324" y="1914730"/>
            <a:ext cx="7295084" cy="4616152"/>
          </a:xfrm>
        </p:spPr>
        <p:txBody>
          <a:bodyPr>
            <a:normAutofit/>
          </a:bodyPr>
          <a:lstStyle/>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1. It is licensed for non-commercial use only</a:t>
            </a: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2. You will need to be familiar with copyright to deal with queries and questions</a:t>
            </a: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3. You can train from 6 - 40 people</a:t>
            </a: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4. Allow 1.5 - 3 hours</a:t>
            </a: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5. Room set up – cabaret style</a:t>
            </a: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6. Customise the scenarios for your own context</a:t>
            </a:r>
            <a:endParaRPr lang="en-GB" sz="2400" b="0" dirty="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90000"/>
              </a:lnSpc>
              <a:spcAft>
                <a:spcPts val="1800"/>
              </a:spcAft>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7. Keep the pace up and have fun</a:t>
            </a:r>
          </a:p>
        </p:txBody>
      </p:sp>
      <p:grpSp>
        <p:nvGrpSpPr>
          <p:cNvPr id="6" name="Group 5"/>
          <p:cNvGrpSpPr>
            <a:grpSpLocks noChangeAspect="1"/>
          </p:cNvGrpSpPr>
          <p:nvPr/>
        </p:nvGrpSpPr>
        <p:grpSpPr>
          <a:xfrm>
            <a:off x="6804248" y="392166"/>
            <a:ext cx="1785490" cy="866619"/>
            <a:chOff x="972066" y="1693721"/>
            <a:chExt cx="7343597" cy="3564345"/>
          </a:xfrm>
        </p:grpSpPr>
        <p:pic>
          <p:nvPicPr>
            <p:cNvPr id="7" name="Picture 6" descr="Work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8" name="Picture 7" descr="usag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9" name="Picture 8" descr="Licence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0" name="Picture 9" descr="Exception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1" name="Picture 10" descr="Risk.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custDataLst>
      <p:tags r:id="rId1"/>
    </p:custDataLst>
    <p:extLst>
      <p:ext uri="{BB962C8B-B14F-4D97-AF65-F5344CB8AC3E}">
        <p14:creationId xmlns:p14="http://schemas.microsoft.com/office/powerpoint/2010/main" val="1105812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Overview</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48679716"/>
              </p:ext>
            </p:extLst>
          </p:nvPr>
        </p:nvGraphicFramePr>
        <p:xfrm>
          <a:off x="457200" y="1752600"/>
          <a:ext cx="7620000" cy="2966720"/>
        </p:xfrm>
        <a:graphic>
          <a:graphicData uri="http://schemas.openxmlformats.org/drawingml/2006/table">
            <a:tbl>
              <a:tblPr firstRow="1" bandRow="1">
                <a:tableStyleId>{5C22544A-7EE6-4342-B048-85BDC9FD1C3A}</a:tableStyleId>
              </a:tblPr>
              <a:tblGrid>
                <a:gridCol w="1450504"/>
                <a:gridCol w="6169496"/>
              </a:tblGrid>
              <a:tr h="370840">
                <a:tc>
                  <a:txBody>
                    <a:bodyPr/>
                    <a:lstStyle/>
                    <a:p>
                      <a:pPr>
                        <a:lnSpc>
                          <a:spcPct val="90000"/>
                        </a:lnSpc>
                        <a:defRPr/>
                      </a:pPr>
                      <a:r>
                        <a:rPr lang="en-US" dirty="0" smtClean="0"/>
                        <a:t>Time	</a:t>
                      </a:r>
                      <a:endParaRPr lang="en-GB" dirty="0"/>
                    </a:p>
                  </a:txBody>
                  <a:tcPr>
                    <a:solidFill>
                      <a:srgbClr val="FF6C00"/>
                    </a:solidFill>
                  </a:tcPr>
                </a:tc>
                <a:tc>
                  <a:txBody>
                    <a:bodyPr/>
                    <a:lstStyle/>
                    <a:p>
                      <a:r>
                        <a:rPr lang="en-GB" dirty="0" smtClean="0"/>
                        <a:t>Activity</a:t>
                      </a:r>
                      <a:endParaRPr lang="en-GB" dirty="0"/>
                    </a:p>
                  </a:txBody>
                  <a:tcPr>
                    <a:solidFill>
                      <a:srgbClr val="FF6C00"/>
                    </a:solidFill>
                  </a:tcPr>
                </a:tc>
              </a:tr>
              <a:tr h="370840">
                <a:tc>
                  <a:txBody>
                    <a:bodyPr/>
                    <a:lstStyle/>
                    <a:p>
                      <a:r>
                        <a:rPr lang="en-GB" dirty="0" smtClean="0"/>
                        <a:t>15 minutes</a:t>
                      </a:r>
                      <a:endParaRPr lang="en-GB" dirty="0"/>
                    </a:p>
                  </a:txBody>
                  <a:tcPr>
                    <a:noFill/>
                  </a:tcPr>
                </a:tc>
                <a:tc>
                  <a:txBody>
                    <a:bodyPr/>
                    <a:lstStyle/>
                    <a:p>
                      <a:r>
                        <a:rPr lang="en-US" dirty="0" smtClean="0"/>
                        <a:t>Welcome, introductions and</a:t>
                      </a:r>
                      <a:r>
                        <a:rPr lang="en-US" baseline="0" dirty="0" smtClean="0"/>
                        <a:t> warm up quiz</a:t>
                      </a:r>
                      <a:endParaRPr lang="en-GB" dirty="0"/>
                    </a:p>
                  </a:txBody>
                  <a:tcPr>
                    <a:noFill/>
                  </a:tcPr>
                </a:tc>
              </a:tr>
              <a:tr h="370840">
                <a:tc>
                  <a:txBody>
                    <a:bodyPr/>
                    <a:lstStyle/>
                    <a:p>
                      <a:r>
                        <a:rPr lang="en-GB" dirty="0" smtClean="0"/>
                        <a:t>20 minutes</a:t>
                      </a:r>
                      <a:endParaRPr lang="en-GB" dirty="0"/>
                    </a:p>
                  </a:txBody>
                  <a:tcPr>
                    <a:noFill/>
                  </a:tcPr>
                </a:tc>
                <a:tc>
                  <a:txBody>
                    <a:bodyPr/>
                    <a:lstStyle/>
                    <a:p>
                      <a:r>
                        <a:rPr lang="en-US" dirty="0" smtClean="0"/>
                        <a:t>Round</a:t>
                      </a:r>
                      <a:r>
                        <a:rPr lang="en-US" baseline="0" dirty="0" smtClean="0"/>
                        <a:t> 1 - Works</a:t>
                      </a:r>
                      <a:r>
                        <a:rPr lang="en-US" dirty="0" smtClean="0"/>
                        <a:t>	</a:t>
                      </a:r>
                      <a:endParaRPr lang="en-GB" dirty="0"/>
                    </a:p>
                  </a:txBody>
                  <a:tcPr>
                    <a:noFill/>
                  </a:tcPr>
                </a:tc>
              </a:tr>
              <a:tr h="370840">
                <a:tc>
                  <a:txBody>
                    <a:bodyPr/>
                    <a:lstStyle/>
                    <a:p>
                      <a:r>
                        <a:rPr lang="en-GB" dirty="0" smtClean="0"/>
                        <a:t>20 minutes</a:t>
                      </a:r>
                      <a:endParaRPr lang="en-GB"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Round 2 - Usages</a:t>
                      </a:r>
                    </a:p>
                  </a:txBody>
                  <a:tcPr>
                    <a:noFill/>
                  </a:tcPr>
                </a:tc>
              </a:tr>
              <a:tr h="370840">
                <a:tc>
                  <a:txBody>
                    <a:bodyPr/>
                    <a:lstStyle/>
                    <a:p>
                      <a:r>
                        <a:rPr lang="en-GB" dirty="0" smtClean="0"/>
                        <a:t>20 minutes</a:t>
                      </a:r>
                      <a:endParaRPr lang="en-GB" dirty="0"/>
                    </a:p>
                  </a:txBody>
                  <a:tcPr>
                    <a:noFill/>
                  </a:tcPr>
                </a:tc>
                <a:tc>
                  <a:txBody>
                    <a:bodyPr/>
                    <a:lstStyle/>
                    <a:p>
                      <a:r>
                        <a:rPr lang="en-US" dirty="0" smtClean="0"/>
                        <a:t>Round 3 - </a:t>
                      </a:r>
                      <a:r>
                        <a:rPr lang="en-US" dirty="0" err="1" smtClean="0"/>
                        <a:t>Licences</a:t>
                      </a:r>
                      <a:endParaRPr lang="en-GB" dirty="0"/>
                    </a:p>
                  </a:txBody>
                  <a:tcPr>
                    <a:noFill/>
                  </a:tcPr>
                </a:tc>
              </a:tr>
              <a:tr h="370840">
                <a:tc>
                  <a:txBody>
                    <a:bodyPr/>
                    <a:lstStyle/>
                    <a:p>
                      <a:r>
                        <a:rPr lang="en-GB" dirty="0" smtClean="0"/>
                        <a:t>15</a:t>
                      </a:r>
                      <a:r>
                        <a:rPr lang="en-GB" baseline="0" dirty="0" smtClean="0"/>
                        <a:t> minutes</a:t>
                      </a:r>
                      <a:endParaRPr lang="en-GB"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Tea / coffee</a:t>
                      </a:r>
                    </a:p>
                  </a:txBody>
                  <a:tcPr>
                    <a:noFill/>
                  </a:tcPr>
                </a:tc>
              </a:tr>
              <a:tr h="370840">
                <a:tc>
                  <a:txBody>
                    <a:bodyPr/>
                    <a:lstStyle/>
                    <a:p>
                      <a:r>
                        <a:rPr lang="en-GB" dirty="0" smtClean="0"/>
                        <a:t>45 minutes</a:t>
                      </a:r>
                      <a:endParaRPr lang="en-GB" dirty="0"/>
                    </a:p>
                  </a:txBody>
                  <a:tcPr>
                    <a:noFill/>
                  </a:tcPr>
                </a:tc>
                <a:tc>
                  <a:txBody>
                    <a:bodyPr/>
                    <a:lstStyle/>
                    <a:p>
                      <a:r>
                        <a:rPr lang="en-GB" dirty="0" smtClean="0"/>
                        <a:t>Round 4</a:t>
                      </a:r>
                      <a:r>
                        <a:rPr lang="en-GB" baseline="0" dirty="0" smtClean="0"/>
                        <a:t> – Works, Usages, Licences, Exceptions &amp; Risk</a:t>
                      </a:r>
                      <a:endParaRPr lang="en-GB" dirty="0"/>
                    </a:p>
                  </a:txBody>
                  <a:tcPr>
                    <a:noFill/>
                  </a:tcPr>
                </a:tc>
              </a:tr>
              <a:tr h="370840">
                <a:tc>
                  <a:txBody>
                    <a:bodyPr/>
                    <a:lstStyle/>
                    <a:p>
                      <a:r>
                        <a:rPr lang="en-GB" dirty="0" smtClean="0"/>
                        <a:t>15 minutes</a:t>
                      </a:r>
                      <a:endParaRPr lang="en-GB" dirty="0"/>
                    </a:p>
                  </a:txBody>
                  <a:tcPr>
                    <a:noFill/>
                  </a:tcPr>
                </a:tc>
                <a:tc>
                  <a:txBody>
                    <a:bodyPr/>
                    <a:lstStyle/>
                    <a:p>
                      <a:r>
                        <a:rPr lang="en-GB" dirty="0" smtClean="0"/>
                        <a:t>Wrap up</a:t>
                      </a:r>
                      <a:endParaRPr lang="en-GB" dirty="0"/>
                    </a:p>
                  </a:txBody>
                  <a:tcPr>
                    <a:noFill/>
                  </a:tcPr>
                </a:tc>
              </a:tr>
            </a:tbl>
          </a:graphicData>
        </a:graphic>
      </p:graphicFrame>
    </p:spTree>
    <p:extLst>
      <p:ext uri="{BB962C8B-B14F-4D97-AF65-F5344CB8AC3E}">
        <p14:creationId xmlns:p14="http://schemas.microsoft.com/office/powerpoint/2010/main" val="631811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solidFill>
                  <a:srgbClr val="263B86"/>
                </a:solidFill>
              </a:rPr>
              <a:t>Introductions</a:t>
            </a:r>
            <a:endParaRPr lang="en-US" sz="4000" dirty="0">
              <a:solidFill>
                <a:srgbClr val="263B86"/>
              </a:solidFill>
            </a:endParaRPr>
          </a:p>
        </p:txBody>
      </p:sp>
      <p:graphicFrame>
        <p:nvGraphicFramePr>
          <p:cNvPr id="2" name="Content Placeholder 1"/>
          <p:cNvGraphicFramePr>
            <a:graphicFrameLocks noGrp="1"/>
          </p:cNvGraphicFramePr>
          <p:nvPr>
            <p:ph idx="1"/>
            <p:extLst/>
          </p:nvPr>
        </p:nvGraphicFramePr>
        <p:xfrm>
          <a:off x="1043608" y="1918366"/>
          <a:ext cx="6624736"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6155107" y="457789"/>
            <a:ext cx="2454851" cy="1155506"/>
          </a:xfrm>
          <a:prstGeom prst="rect">
            <a:avLst/>
          </a:prstGeom>
        </p:spPr>
      </p:pic>
    </p:spTree>
    <p:extLst>
      <p:ext uri="{BB962C8B-B14F-4D97-AF65-F5344CB8AC3E}">
        <p14:creationId xmlns:p14="http://schemas.microsoft.com/office/powerpoint/2010/main" val="54464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Copyright</a:t>
            </a:r>
            <a:r>
              <a:rPr lang="en-US" sz="4000" dirty="0" smtClean="0"/>
              <a:t> Quiz</a:t>
            </a:r>
            <a:endParaRPr lang="en-US" sz="4000" dirty="0"/>
          </a:p>
        </p:txBody>
      </p:sp>
      <p:sp>
        <p:nvSpPr>
          <p:cNvPr id="5" name="Content Placeholder 4"/>
          <p:cNvSpPr>
            <a:spLocks noGrp="1"/>
          </p:cNvSpPr>
          <p:nvPr>
            <p:ph idx="1"/>
          </p:nvPr>
        </p:nvSpPr>
        <p:spPr/>
        <p:txBody>
          <a:bodyPr>
            <a:normAutofit/>
          </a:bodyPr>
          <a:lstStyle/>
          <a:p>
            <a:r>
              <a:rPr lang="en-US" sz="3600" dirty="0" smtClean="0">
                <a:latin typeface="Open Sans" panose="020B0606030504020204" pitchFamily="34" charset="0"/>
                <a:ea typeface="Open Sans" panose="020B0606030504020204" pitchFamily="34" charset="0"/>
                <a:cs typeface="Open Sans" panose="020B0606030504020204" pitchFamily="34" charset="0"/>
              </a:rPr>
              <a:t>Q. What </a:t>
            </a:r>
            <a:r>
              <a:rPr lang="en-US" sz="3600" dirty="0">
                <a:latin typeface="Open Sans" panose="020B0606030504020204" pitchFamily="34" charset="0"/>
                <a:ea typeface="Open Sans" panose="020B0606030504020204" pitchFamily="34" charset="0"/>
                <a:cs typeface="Open Sans" panose="020B0606030504020204" pitchFamily="34" charset="0"/>
              </a:rPr>
              <a:t>is the legislation</a:t>
            </a:r>
            <a:r>
              <a:rPr lang="en-US" sz="3600" dirty="0" smtClean="0">
                <a:latin typeface="Open Sans" panose="020B0606030504020204" pitchFamily="34" charset="0"/>
                <a:ea typeface="Open Sans" panose="020B0606030504020204" pitchFamily="34" charset="0"/>
                <a:cs typeface="Open Sans" panose="020B0606030504020204" pitchFamily="34" charset="0"/>
              </a:rPr>
              <a:t>?</a:t>
            </a:r>
          </a:p>
          <a:p>
            <a:endParaRPr lang="en-US" sz="3600" dirty="0">
              <a:latin typeface="Open Sans" panose="020B0606030504020204" pitchFamily="34" charset="0"/>
              <a:ea typeface="Open Sans" panose="020B0606030504020204" pitchFamily="34" charset="0"/>
              <a:cs typeface="Open Sans" panose="020B0606030504020204" pitchFamily="34" charset="0"/>
            </a:endParaRPr>
          </a:p>
          <a:p>
            <a:r>
              <a:rPr lang="en-US" sz="3600" spc="-60"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A. </a:t>
            </a:r>
            <a:r>
              <a:rPr lang="en-US" sz="3600" spc="-60" dirty="0" smtClean="0">
                <a:solidFill>
                  <a:srgbClr val="FF0000"/>
                </a:solidFill>
                <a:latin typeface="Open Sans" panose="020B0606030504020204" pitchFamily="34" charset="0"/>
                <a:ea typeface="Open Sans" panose="020B0606030504020204" pitchFamily="34" charset="0"/>
                <a:cs typeface="Open Sans" panose="020B0606030504020204" pitchFamily="34" charset="0"/>
                <a:hlinkClick r:id="rId2"/>
              </a:rPr>
              <a:t>Copyright, designs and patents act 1988</a:t>
            </a:r>
            <a:r>
              <a:rPr lang="en-US" sz="3600" spc="-60"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 as amended and revised</a:t>
            </a:r>
          </a:p>
          <a:p>
            <a:pPr marL="342900" indent="-342900">
              <a:buFont typeface="Arial"/>
              <a:buChar char="•"/>
            </a:pPr>
            <a:endParaRPr lang="en-US" dirty="0"/>
          </a:p>
        </p:txBody>
      </p:sp>
      <p:pic>
        <p:nvPicPr>
          <p:cNvPr id="6" name="Picture 5"/>
          <p:cNvPicPr>
            <a:picLocks noChangeAspect="1"/>
          </p:cNvPicPr>
          <p:nvPr/>
        </p:nvPicPr>
        <p:blipFill>
          <a:blip r:embed="rId3"/>
          <a:stretch>
            <a:fillRect/>
          </a:stretch>
        </p:blipFill>
        <p:spPr>
          <a:xfrm>
            <a:off x="7535443" y="152718"/>
            <a:ext cx="1083514" cy="1408926"/>
          </a:xfrm>
          <a:prstGeom prst="rect">
            <a:avLst/>
          </a:prstGeom>
        </p:spPr>
      </p:pic>
    </p:spTree>
    <p:extLst>
      <p:ext uri="{BB962C8B-B14F-4D97-AF65-F5344CB8AC3E}">
        <p14:creationId xmlns:p14="http://schemas.microsoft.com/office/powerpoint/2010/main" val="310242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smtClean="0"/>
              <a:t>Q. What </a:t>
            </a:r>
            <a:r>
              <a:rPr lang="en-GB" sz="3600" dirty="0"/>
              <a:t>does copyright provide creators with</a:t>
            </a:r>
            <a:r>
              <a:rPr lang="en-GB" sz="3600" dirty="0" smtClean="0"/>
              <a:t>?</a:t>
            </a:r>
            <a:endParaRPr lang="en-GB" sz="3600" dirty="0"/>
          </a:p>
          <a:p>
            <a:r>
              <a:rPr lang="en-GB" sz="3600" spc="-60" dirty="0">
                <a:solidFill>
                  <a:srgbClr val="FF6C00"/>
                </a:solidFill>
                <a:ea typeface="+mj-ea"/>
                <a:cs typeface="+mj-cs"/>
              </a:rPr>
              <a:t>A. Copyright gives certain exclusive rights to the owner of a work to incentivise and reward creativity</a:t>
            </a:r>
            <a:endParaRPr lang="en-US" sz="3600" spc="-60" dirty="0">
              <a:solidFill>
                <a:srgbClr val="FF6C00"/>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txBox="1">
            <a:spLocks/>
          </p:cNvSpPr>
          <p:nvPr/>
        </p:nvSpPr>
        <p:spPr>
          <a:xfrm>
            <a:off x="609600" y="305118"/>
            <a:ext cx="5791200" cy="1149989"/>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Slabo 27px"/>
                <a:ea typeface="+mj-ea"/>
                <a:cs typeface="Slabo 27px"/>
              </a:defRPr>
            </a:lvl1pPr>
          </a:lstStyle>
          <a:p>
            <a:r>
              <a:rPr lang="en-US" sz="4000" smtClean="0"/>
              <a:t>Copyright Quiz</a:t>
            </a:r>
            <a:endParaRPr lang="en-US" sz="4000" dirty="0"/>
          </a:p>
        </p:txBody>
      </p:sp>
    </p:spTree>
    <p:extLst>
      <p:ext uri="{BB962C8B-B14F-4D97-AF65-F5344CB8AC3E}">
        <p14:creationId xmlns:p14="http://schemas.microsoft.com/office/powerpoint/2010/main" val="56891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a:t>Q. Does copyright protect ideas</a:t>
            </a:r>
            <a:r>
              <a:rPr lang="en-GB" sz="3600" dirty="0" smtClean="0"/>
              <a:t>?</a:t>
            </a:r>
          </a:p>
          <a:p>
            <a:endParaRPr lang="en-GB" sz="3600" dirty="0"/>
          </a:p>
          <a:p>
            <a:r>
              <a:rPr lang="en-GB" sz="3600" spc="-60" dirty="0">
                <a:solidFill>
                  <a:srgbClr val="FF6C00"/>
                </a:solidFill>
                <a:ea typeface="+mj-ea"/>
                <a:cs typeface="+mj-cs"/>
              </a:rPr>
              <a:t>A. </a:t>
            </a:r>
            <a:r>
              <a:rPr lang="en-GB" sz="3600" spc="-60" dirty="0" smtClean="0">
                <a:solidFill>
                  <a:srgbClr val="FF6C00"/>
                </a:solidFill>
                <a:ea typeface="+mj-ea"/>
                <a:cs typeface="+mj-cs"/>
              </a:rPr>
              <a:t>No, copyright </a:t>
            </a:r>
            <a:r>
              <a:rPr lang="en-GB" sz="3600" spc="-60" dirty="0">
                <a:solidFill>
                  <a:srgbClr val="FF6C00"/>
                </a:solidFill>
                <a:ea typeface="+mj-ea"/>
                <a:cs typeface="+mj-cs"/>
              </a:rPr>
              <a:t>does not </a:t>
            </a:r>
            <a:r>
              <a:rPr lang="en-GB" sz="3600" spc="-60" dirty="0" smtClean="0">
                <a:solidFill>
                  <a:srgbClr val="FF6C00"/>
                </a:solidFill>
                <a:ea typeface="+mj-ea"/>
                <a:cs typeface="+mj-cs"/>
              </a:rPr>
              <a:t>protect ideas </a:t>
            </a:r>
            <a:r>
              <a:rPr lang="en-GB" sz="3600" spc="-60" dirty="0">
                <a:solidFill>
                  <a:srgbClr val="FF6C00"/>
                </a:solidFill>
                <a:ea typeface="+mj-ea"/>
                <a:cs typeface="+mj-cs"/>
              </a:rPr>
              <a:t>but the way they are </a:t>
            </a:r>
            <a:r>
              <a:rPr lang="en-GB" sz="3600" spc="-60" dirty="0" smtClean="0">
                <a:solidFill>
                  <a:srgbClr val="FF6C00"/>
                </a:solidFill>
                <a:ea typeface="+mj-ea"/>
                <a:cs typeface="+mj-cs"/>
              </a:rPr>
              <a:t>expressed.</a:t>
            </a:r>
            <a:endParaRPr lang="en-GB" sz="3600" spc="-60" dirty="0">
              <a:solidFill>
                <a:srgbClr val="FF6C00"/>
              </a:solidFill>
              <a:ea typeface="+mj-ea"/>
              <a:cs typeface="+mj-cs"/>
            </a:endParaRPr>
          </a:p>
          <a:p>
            <a:pPr marL="342900" indent="-342900">
              <a:buFont typeface="Arial"/>
              <a:buChar char="•"/>
            </a:pPr>
            <a:endParaRPr lang="en-US" dirty="0" smtClean="0"/>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a:spLocks noGrp="1"/>
          </p:cNvSpPr>
          <p:nvPr>
            <p:ph type="title"/>
          </p:nvPr>
        </p:nvSpPr>
        <p:spPr>
          <a:xfrm>
            <a:off x="457200" y="152718"/>
            <a:ext cx="5791200" cy="1149989"/>
          </a:xfrm>
        </p:spPr>
        <p:txBody>
          <a:bodyPr>
            <a:normAutofit/>
          </a:bodyPr>
          <a:lstStyle/>
          <a:p>
            <a:r>
              <a:rPr lang="en-US" sz="4000" dirty="0" smtClean="0"/>
              <a:t>Copyright</a:t>
            </a:r>
            <a:r>
              <a:rPr lang="en-US" sz="4000" dirty="0" smtClean="0"/>
              <a:t> Quiz</a:t>
            </a:r>
            <a:endParaRPr lang="en-US" sz="4000" dirty="0"/>
          </a:p>
        </p:txBody>
      </p:sp>
    </p:spTree>
    <p:extLst>
      <p:ext uri="{BB962C8B-B14F-4D97-AF65-F5344CB8AC3E}">
        <p14:creationId xmlns:p14="http://schemas.microsoft.com/office/powerpoint/2010/main" val="178394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a:t>Q. What tests must a copyright work pass?</a:t>
            </a:r>
          </a:p>
          <a:p>
            <a:r>
              <a:rPr lang="en-GB" sz="3600" spc="-60" dirty="0">
                <a:solidFill>
                  <a:srgbClr val="FF6C00"/>
                </a:solidFill>
                <a:ea typeface="+mj-ea"/>
                <a:cs typeface="+mj-cs"/>
              </a:rPr>
              <a:t>A. For </a:t>
            </a:r>
            <a:r>
              <a:rPr lang="en-GB" sz="3600" spc="-60" dirty="0" smtClean="0">
                <a:solidFill>
                  <a:srgbClr val="FF6C00"/>
                </a:solidFill>
                <a:ea typeface="+mj-ea"/>
                <a:cs typeface="+mj-cs"/>
              </a:rPr>
              <a:t>copyright to </a:t>
            </a:r>
            <a:r>
              <a:rPr lang="en-GB" sz="3600" spc="-60" dirty="0">
                <a:solidFill>
                  <a:srgbClr val="FF6C00"/>
                </a:solidFill>
                <a:ea typeface="+mj-ea"/>
                <a:cs typeface="+mj-cs"/>
              </a:rPr>
              <a:t>be </a:t>
            </a:r>
            <a:r>
              <a:rPr lang="en-GB" sz="3600" spc="-60" dirty="0" smtClean="0">
                <a:solidFill>
                  <a:srgbClr val="FF6C00"/>
                </a:solidFill>
                <a:ea typeface="+mj-ea"/>
                <a:cs typeface="+mj-cs"/>
              </a:rPr>
              <a:t>subsist in a work it </a:t>
            </a:r>
            <a:r>
              <a:rPr lang="en-GB" sz="3600" spc="-60" dirty="0">
                <a:solidFill>
                  <a:srgbClr val="FF6C00"/>
                </a:solidFill>
                <a:ea typeface="+mj-ea"/>
                <a:cs typeface="+mj-cs"/>
              </a:rPr>
              <a:t>must </a:t>
            </a:r>
            <a:r>
              <a:rPr lang="en-GB" sz="3600" spc="-60" dirty="0" smtClean="0">
                <a:solidFill>
                  <a:srgbClr val="FF6C00"/>
                </a:solidFill>
                <a:ea typeface="+mj-ea"/>
                <a:cs typeface="+mj-cs"/>
              </a:rPr>
              <a:t>be </a:t>
            </a:r>
            <a:r>
              <a:rPr lang="en-GB" sz="3600" spc="-60" dirty="0" smtClean="0">
                <a:solidFill>
                  <a:srgbClr val="FF6C00"/>
                </a:solidFill>
                <a:ea typeface="+mj-ea"/>
                <a:cs typeface="+mj-cs"/>
              </a:rPr>
              <a:t>‘original’ and be recorded or ‘fixed’.</a:t>
            </a:r>
            <a:endParaRPr lang="en-US" sz="3600" spc="-60" dirty="0">
              <a:solidFill>
                <a:srgbClr val="FF6C00"/>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a:spLocks noGrp="1"/>
          </p:cNvSpPr>
          <p:nvPr>
            <p:ph type="title"/>
          </p:nvPr>
        </p:nvSpPr>
        <p:spPr>
          <a:xfrm>
            <a:off x="457200" y="152718"/>
            <a:ext cx="5791200" cy="1149989"/>
          </a:xfrm>
        </p:spPr>
        <p:txBody>
          <a:bodyPr>
            <a:normAutofit/>
          </a:bodyPr>
          <a:lstStyle/>
          <a:p>
            <a:r>
              <a:rPr lang="en-US" sz="4000" dirty="0" smtClean="0"/>
              <a:t>Copyright</a:t>
            </a:r>
            <a:r>
              <a:rPr lang="en-US" sz="4000" dirty="0" smtClean="0"/>
              <a:t> Quiz</a:t>
            </a:r>
            <a:endParaRPr lang="en-US" sz="4000" dirty="0"/>
          </a:p>
        </p:txBody>
      </p:sp>
    </p:spTree>
    <p:extLst>
      <p:ext uri="{BB962C8B-B14F-4D97-AF65-F5344CB8AC3E}">
        <p14:creationId xmlns:p14="http://schemas.microsoft.com/office/powerpoint/2010/main" val="57942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a:t>Q. What sort of content does copyright protect?</a:t>
            </a:r>
          </a:p>
          <a:p>
            <a:r>
              <a:rPr lang="en-GB" sz="3600" spc="-60" dirty="0">
                <a:solidFill>
                  <a:srgbClr val="FF6C00"/>
                </a:solidFill>
                <a:ea typeface="+mj-ea"/>
                <a:cs typeface="+mj-cs"/>
              </a:rPr>
              <a:t>A. Copyright covers all different types of content (text, images, sound, moving images etc.)</a:t>
            </a:r>
            <a:endParaRPr lang="en-US" sz="3600" spc="-60" dirty="0">
              <a:solidFill>
                <a:srgbClr val="FF6C00"/>
              </a:solidFill>
              <a:ea typeface="+mj-ea"/>
              <a:cs typeface="+mj-cs"/>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a:spLocks noGrp="1"/>
          </p:cNvSpPr>
          <p:nvPr>
            <p:ph type="title"/>
          </p:nvPr>
        </p:nvSpPr>
        <p:spPr>
          <a:xfrm>
            <a:off x="457200" y="152718"/>
            <a:ext cx="5791200" cy="1149989"/>
          </a:xfrm>
        </p:spPr>
        <p:txBody>
          <a:bodyPr>
            <a:normAutofit/>
          </a:bodyPr>
          <a:lstStyle/>
          <a:p>
            <a:r>
              <a:rPr lang="en-US" sz="4000" dirty="0" smtClean="0"/>
              <a:t>Copyright</a:t>
            </a:r>
            <a:r>
              <a:rPr lang="en-US" sz="4000" dirty="0" smtClean="0"/>
              <a:t> Quiz</a:t>
            </a:r>
            <a:endParaRPr lang="en-US" sz="4000" dirty="0"/>
          </a:p>
        </p:txBody>
      </p:sp>
    </p:spTree>
    <p:extLst>
      <p:ext uri="{BB962C8B-B14F-4D97-AF65-F5344CB8AC3E}">
        <p14:creationId xmlns:p14="http://schemas.microsoft.com/office/powerpoint/2010/main" val="76289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a:t>Q. Do copyright works need to be registered?</a:t>
            </a:r>
          </a:p>
          <a:p>
            <a:r>
              <a:rPr lang="en-GB" sz="3600" spc="-60" dirty="0">
                <a:solidFill>
                  <a:srgbClr val="FF6C00"/>
                </a:solidFill>
                <a:ea typeface="+mj-ea"/>
                <a:cs typeface="+mj-cs"/>
              </a:rPr>
              <a:t>A. </a:t>
            </a:r>
            <a:r>
              <a:rPr lang="en-GB" sz="3600" spc="-60" dirty="0" smtClean="0">
                <a:solidFill>
                  <a:srgbClr val="FF6C00"/>
                </a:solidFill>
                <a:ea typeface="+mj-ea"/>
                <a:cs typeface="+mj-cs"/>
              </a:rPr>
              <a:t>No, copyright </a:t>
            </a:r>
            <a:r>
              <a:rPr lang="en-GB" sz="3600" spc="-60" dirty="0">
                <a:solidFill>
                  <a:srgbClr val="FF6C00"/>
                </a:solidFill>
                <a:ea typeface="+mj-ea"/>
                <a:cs typeface="+mj-cs"/>
              </a:rPr>
              <a:t>protection is </a:t>
            </a:r>
            <a:r>
              <a:rPr lang="en-GB" sz="3600" spc="-60" dirty="0" smtClean="0">
                <a:solidFill>
                  <a:srgbClr val="FF6C00"/>
                </a:solidFill>
                <a:ea typeface="+mj-ea"/>
                <a:cs typeface="+mj-cs"/>
              </a:rPr>
              <a:t>automatic as soon as the work is ‘fixed’.</a:t>
            </a:r>
            <a:endParaRPr lang="en-US" dirty="0" smtClean="0">
              <a:solidFill>
                <a:srgbClr val="FF6C00"/>
              </a:solidFill>
            </a:endParaRPr>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a:spLocks noGrp="1"/>
          </p:cNvSpPr>
          <p:nvPr>
            <p:ph type="title"/>
          </p:nvPr>
        </p:nvSpPr>
        <p:spPr>
          <a:xfrm>
            <a:off x="457200" y="152718"/>
            <a:ext cx="5791200" cy="1149989"/>
          </a:xfrm>
        </p:spPr>
        <p:txBody>
          <a:bodyPr>
            <a:normAutofit/>
          </a:bodyPr>
          <a:lstStyle/>
          <a:p>
            <a:r>
              <a:rPr lang="en-US" sz="4000" dirty="0" smtClean="0"/>
              <a:t>Copyright</a:t>
            </a:r>
            <a:r>
              <a:rPr lang="en-US" sz="4000" dirty="0" smtClean="0"/>
              <a:t> Quiz</a:t>
            </a:r>
            <a:endParaRPr lang="en-US" sz="4000" dirty="0"/>
          </a:p>
        </p:txBody>
      </p:sp>
    </p:spTree>
    <p:extLst>
      <p:ext uri="{BB962C8B-B14F-4D97-AF65-F5344CB8AC3E}">
        <p14:creationId xmlns:p14="http://schemas.microsoft.com/office/powerpoint/2010/main" val="312786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GB" sz="3600" dirty="0"/>
              <a:t>Q. </a:t>
            </a:r>
            <a:r>
              <a:rPr lang="en-GB" sz="3600" dirty="0" smtClean="0"/>
              <a:t>Do works need a “©” in the UK to be protected?</a:t>
            </a:r>
            <a:endParaRPr lang="en-GB" sz="3600" dirty="0"/>
          </a:p>
          <a:p>
            <a:r>
              <a:rPr lang="en-GB" sz="3600" spc="-60" dirty="0">
                <a:solidFill>
                  <a:srgbClr val="FF6C00"/>
                </a:solidFill>
                <a:ea typeface="+mj-ea"/>
                <a:cs typeface="+mj-cs"/>
              </a:rPr>
              <a:t>A. </a:t>
            </a:r>
            <a:r>
              <a:rPr lang="en-GB" sz="3600" spc="-60" dirty="0" smtClean="0">
                <a:solidFill>
                  <a:srgbClr val="FF6C00"/>
                </a:solidFill>
                <a:ea typeface="+mj-ea"/>
                <a:cs typeface="+mj-cs"/>
              </a:rPr>
              <a:t>No, copyright works </a:t>
            </a:r>
            <a:r>
              <a:rPr lang="en-GB" sz="3600" spc="-60" dirty="0">
                <a:solidFill>
                  <a:srgbClr val="FF6C00"/>
                </a:solidFill>
                <a:ea typeface="+mj-ea"/>
                <a:cs typeface="+mj-cs"/>
              </a:rPr>
              <a:t>don’t need a “©” in the UK to be protected, but it </a:t>
            </a:r>
            <a:r>
              <a:rPr lang="en-GB" sz="3600" spc="-60" dirty="0" smtClean="0">
                <a:solidFill>
                  <a:srgbClr val="FF6C00"/>
                </a:solidFill>
                <a:ea typeface="+mj-ea"/>
                <a:cs typeface="+mj-cs"/>
              </a:rPr>
              <a:t>helps indicate that the works is protected. </a:t>
            </a:r>
            <a:endParaRPr lang="en-GB" sz="3600" spc="-60" dirty="0">
              <a:solidFill>
                <a:srgbClr val="FF6C00"/>
              </a:solidFill>
              <a:ea typeface="+mj-ea"/>
              <a:cs typeface="+mj-cs"/>
            </a:endParaRPr>
          </a:p>
          <a:p>
            <a:pPr marL="342900" indent="-342900">
              <a:buFont typeface="Arial"/>
              <a:buChar char="•"/>
            </a:pPr>
            <a:endParaRPr lang="en-US" dirty="0" smtClean="0"/>
          </a:p>
          <a:p>
            <a:pPr marL="342900" indent="-342900">
              <a:buFont typeface="Arial"/>
              <a:buChar char="•"/>
            </a:pPr>
            <a:endParaRPr lang="en-US" dirty="0"/>
          </a:p>
        </p:txBody>
      </p:sp>
      <p:pic>
        <p:nvPicPr>
          <p:cNvPr id="6" name="Picture 5"/>
          <p:cNvPicPr>
            <a:picLocks noChangeAspect="1"/>
          </p:cNvPicPr>
          <p:nvPr/>
        </p:nvPicPr>
        <p:blipFill>
          <a:blip r:embed="rId2"/>
          <a:stretch>
            <a:fillRect/>
          </a:stretch>
        </p:blipFill>
        <p:spPr>
          <a:xfrm>
            <a:off x="7535443" y="152718"/>
            <a:ext cx="1083514" cy="1408926"/>
          </a:xfrm>
          <a:prstGeom prst="rect">
            <a:avLst/>
          </a:prstGeom>
        </p:spPr>
      </p:pic>
      <p:sp>
        <p:nvSpPr>
          <p:cNvPr id="7" name="Title 1"/>
          <p:cNvSpPr>
            <a:spLocks noGrp="1"/>
          </p:cNvSpPr>
          <p:nvPr>
            <p:ph type="title"/>
          </p:nvPr>
        </p:nvSpPr>
        <p:spPr>
          <a:xfrm>
            <a:off x="457200" y="152718"/>
            <a:ext cx="5791200" cy="1149989"/>
          </a:xfrm>
        </p:spPr>
        <p:txBody>
          <a:bodyPr>
            <a:normAutofit/>
          </a:bodyPr>
          <a:lstStyle/>
          <a:p>
            <a:r>
              <a:rPr lang="en-US" sz="4000" dirty="0" smtClean="0"/>
              <a:t>Copyright</a:t>
            </a:r>
            <a:r>
              <a:rPr lang="en-US" sz="4000" dirty="0" smtClean="0"/>
              <a:t> Quiz</a:t>
            </a:r>
            <a:endParaRPr lang="en-US" sz="4000" dirty="0"/>
          </a:p>
        </p:txBody>
      </p:sp>
    </p:spTree>
    <p:extLst>
      <p:ext uri="{BB962C8B-B14F-4D97-AF65-F5344CB8AC3E}">
        <p14:creationId xmlns:p14="http://schemas.microsoft.com/office/powerpoint/2010/main" val="302808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718"/>
            <a:ext cx="5791200" cy="1116042"/>
          </a:xfrm>
        </p:spPr>
        <p:txBody>
          <a:bodyPr>
            <a:normAutofit/>
          </a:bodyPr>
          <a:lstStyle/>
          <a:p>
            <a:r>
              <a:rPr lang="en-US" sz="4000" dirty="0" smtClean="0">
                <a:solidFill>
                  <a:srgbClr val="263B86"/>
                </a:solidFill>
              </a:rPr>
              <a:t>Copyright: the game</a:t>
            </a:r>
            <a:endParaRPr lang="en-US" sz="4000" dirty="0">
              <a:solidFill>
                <a:srgbClr val="263B86"/>
              </a:solidFill>
            </a:endParaRPr>
          </a:p>
        </p:txBody>
      </p:sp>
      <p:pic>
        <p:nvPicPr>
          <p:cNvPr id="7" name="Picture 6" descr="Work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33" y="1529574"/>
            <a:ext cx="1745393" cy="2382578"/>
          </a:xfrm>
          <a:prstGeom prst="rect">
            <a:avLst/>
          </a:prstGeom>
        </p:spPr>
      </p:pic>
      <p:pic>
        <p:nvPicPr>
          <p:cNvPr id="8" name="Picture 7" descr="usag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8779" y="1525728"/>
            <a:ext cx="1745393" cy="2382578"/>
          </a:xfrm>
          <a:prstGeom prst="rect">
            <a:avLst/>
          </a:prstGeom>
        </p:spPr>
      </p:pic>
      <p:pic>
        <p:nvPicPr>
          <p:cNvPr id="9" name="Picture 8" descr="Licenc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3900" y="1525728"/>
            <a:ext cx="1743130" cy="2386424"/>
          </a:xfrm>
          <a:prstGeom prst="rect">
            <a:avLst/>
          </a:prstGeom>
        </p:spPr>
      </p:pic>
      <p:pic>
        <p:nvPicPr>
          <p:cNvPr id="10" name="Picture 9" descr="Exception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5736" y="4142766"/>
            <a:ext cx="1745393" cy="2382578"/>
          </a:xfrm>
          <a:prstGeom prst="rect">
            <a:avLst/>
          </a:prstGeom>
        </p:spPr>
      </p:pic>
      <p:pic>
        <p:nvPicPr>
          <p:cNvPr id="11" name="Picture 10" descr="Risk.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0032" y="4147700"/>
            <a:ext cx="1745393" cy="2377644"/>
          </a:xfrm>
          <a:prstGeom prst="rect">
            <a:avLst/>
          </a:prstGeom>
        </p:spPr>
      </p:pic>
    </p:spTree>
    <p:extLst>
      <p:ext uri="{BB962C8B-B14F-4D97-AF65-F5344CB8AC3E}">
        <p14:creationId xmlns:p14="http://schemas.microsoft.com/office/powerpoint/2010/main" val="393181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263B86"/>
                </a:solidFill>
              </a:rPr>
              <a:t>The rules</a:t>
            </a:r>
            <a:endParaRPr lang="en-US" sz="4000" dirty="0">
              <a:solidFill>
                <a:srgbClr val="263B86"/>
              </a:solidFill>
            </a:endParaRP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685849270"/>
              </p:ext>
            </p:extLst>
          </p:nvPr>
        </p:nvGraphicFramePr>
        <p:xfrm>
          <a:off x="552400" y="1562608"/>
          <a:ext cx="7620000" cy="4962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a:grpSpLocks noChangeAspect="1"/>
          </p:cNvGrpSpPr>
          <p:nvPr/>
        </p:nvGrpSpPr>
        <p:grpSpPr>
          <a:xfrm>
            <a:off x="6804248" y="392166"/>
            <a:ext cx="1785490" cy="866619"/>
            <a:chOff x="972066" y="1693721"/>
            <a:chExt cx="7343597" cy="3564345"/>
          </a:xfrm>
        </p:grpSpPr>
        <p:pic>
          <p:nvPicPr>
            <p:cNvPr id="6" name="Picture 5" descr="Work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7" name="Picture 6" descr="usage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8" name="Picture 7" descr="Licences.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9" name="Picture 8" descr="Exceptions.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0" name="Picture 9" descr="Risk.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3931820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2816"/>
            <a:ext cx="9144000" cy="1556792"/>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ctrTitle"/>
          </p:nvPr>
        </p:nvSpPr>
        <p:spPr/>
        <p:txBody>
          <a:bodyPr/>
          <a:lstStyle/>
          <a:p>
            <a:r>
              <a:rPr lang="en-GB" cap="none" dirty="0" smtClean="0">
                <a:solidFill>
                  <a:schemeClr val="bg1"/>
                </a:solidFill>
              </a:rPr>
              <a:t>Works</a:t>
            </a:r>
            <a:endParaRPr lang="en-GB" cap="none" dirty="0">
              <a:solidFill>
                <a:schemeClr val="bg1"/>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49654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595"/>
            <a:ext cx="9144000" cy="1556792"/>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199" y="44624"/>
            <a:ext cx="6817058" cy="1389479"/>
          </a:xfrm>
        </p:spPr>
        <p:txBody>
          <a:bodyPr>
            <a:normAutofit/>
          </a:bodyPr>
          <a:lstStyle/>
          <a:p>
            <a:r>
              <a:rPr lang="en-GB" sz="4000" dirty="0" smtClean="0">
                <a:solidFill>
                  <a:srgbClr val="FFFFFF"/>
                </a:solidFill>
              </a:rPr>
              <a:t>Why consider types of</a:t>
            </a:r>
            <a:br>
              <a:rPr lang="en-GB" sz="4000" dirty="0" smtClean="0">
                <a:solidFill>
                  <a:srgbClr val="FFFFFF"/>
                </a:solidFill>
              </a:rPr>
            </a:br>
            <a:r>
              <a:rPr lang="en-GB" sz="4000" dirty="0" smtClean="0">
                <a:solidFill>
                  <a:srgbClr val="FFFFFF"/>
                </a:solidFill>
              </a:rPr>
              <a:t>Copyright work?</a:t>
            </a:r>
            <a:endParaRPr lang="en-GB" sz="4000" dirty="0">
              <a:solidFill>
                <a:srgbClr val="FFFFFF"/>
              </a:solidFill>
            </a:endParaRPr>
          </a:p>
        </p:txBody>
      </p:sp>
      <p:sp>
        <p:nvSpPr>
          <p:cNvPr id="3" name="Content Placeholder 2"/>
          <p:cNvSpPr>
            <a:spLocks noGrp="1"/>
          </p:cNvSpPr>
          <p:nvPr>
            <p:ph idx="1"/>
          </p:nvPr>
        </p:nvSpPr>
        <p:spPr>
          <a:xfrm>
            <a:off x="764274" y="2007765"/>
            <a:ext cx="7624149" cy="4373563"/>
          </a:xfrm>
        </p:spPr>
        <p:txBody>
          <a:bodyPr>
            <a:normAutofit/>
          </a:bodyPr>
          <a:lstStyle/>
          <a:p>
            <a:pPr marL="571500" indent="-571500">
              <a:buClr>
                <a:srgbClr val="0000FF"/>
              </a:buClr>
              <a:buFont typeface="Wingdings" charset="2"/>
              <a:buChar char="§"/>
            </a:pPr>
            <a:r>
              <a:rPr lang="en-GB" sz="3600" b="0" dirty="0" smtClean="0"/>
              <a:t>Different durations</a:t>
            </a:r>
            <a:endParaRPr lang="en-GB" sz="3600" b="0" dirty="0"/>
          </a:p>
          <a:p>
            <a:pPr marL="571500" indent="-571500">
              <a:buClr>
                <a:srgbClr val="0000FF"/>
              </a:buClr>
              <a:buFont typeface="Wingdings" charset="2"/>
              <a:buChar char="§"/>
            </a:pPr>
            <a:r>
              <a:rPr lang="en-GB" sz="3600" b="0" dirty="0" smtClean="0"/>
              <a:t>Different layers of rights</a:t>
            </a:r>
            <a:endParaRPr lang="en-GB" sz="3600" b="0" dirty="0"/>
          </a:p>
          <a:p>
            <a:pPr marL="571500" indent="-571500">
              <a:buClr>
                <a:srgbClr val="0000FF"/>
              </a:buClr>
              <a:buFont typeface="Wingdings" charset="2"/>
              <a:buChar char="§"/>
            </a:pPr>
            <a:r>
              <a:rPr lang="en-GB" sz="3600" b="0" dirty="0" smtClean="0"/>
              <a:t>Different owners within content</a:t>
            </a:r>
            <a:endParaRPr lang="en-GB" sz="3600" b="0" dirty="0"/>
          </a:p>
          <a:p>
            <a:pPr marL="571500" indent="-571500">
              <a:buClr>
                <a:srgbClr val="0000FF"/>
              </a:buClr>
              <a:buFont typeface="Wingdings" charset="2"/>
              <a:buChar char="§"/>
            </a:pPr>
            <a:r>
              <a:rPr lang="en-GB" sz="3600" b="0" dirty="0" smtClean="0"/>
              <a:t>Different licences</a:t>
            </a:r>
            <a:endParaRPr lang="en-GB" sz="3600" b="0" dirty="0"/>
          </a:p>
          <a:p>
            <a:pPr marL="571500" indent="-571500">
              <a:buClr>
                <a:srgbClr val="0000FF"/>
              </a:buClr>
              <a:buFont typeface="Wingdings" charset="2"/>
              <a:buChar char="§"/>
            </a:pPr>
            <a:r>
              <a:rPr lang="en-GB" sz="3600" b="0" dirty="0" smtClean="0"/>
              <a:t>Some exceptions work specific</a:t>
            </a:r>
            <a:endParaRPr lang="en-GB" sz="3600" b="0" dirty="0"/>
          </a:p>
        </p:txBody>
      </p:sp>
      <p:grpSp>
        <p:nvGrpSpPr>
          <p:cNvPr id="5" name="Group 4"/>
          <p:cNvGrpSpPr/>
          <p:nvPr/>
        </p:nvGrpSpPr>
        <p:grpSpPr>
          <a:xfrm>
            <a:off x="7700365" y="38234"/>
            <a:ext cx="1261587" cy="1489983"/>
            <a:chOff x="7700365" y="38234"/>
            <a:chExt cx="1261587" cy="1489983"/>
          </a:xfrm>
        </p:grpSpPr>
        <p:sp>
          <p:nvSpPr>
            <p:cNvPr id="6" name="TextBox 5"/>
            <p:cNvSpPr txBox="1"/>
            <p:nvPr/>
          </p:nvSpPr>
          <p:spPr>
            <a:xfrm>
              <a:off x="7740352"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W</a:t>
              </a:r>
              <a:endParaRPr lang="en-GB" dirty="0">
                <a:solidFill>
                  <a:schemeClr val="bg1"/>
                </a:solidFill>
                <a:latin typeface="Slabo 27px" panose="02060503030505020404" pitchFamily="18" charset="0"/>
              </a:endParaRPr>
            </a:p>
          </p:txBody>
        </p:sp>
        <p:sp>
          <p:nvSpPr>
            <p:cNvPr id="7" name="TextBox 6"/>
            <p:cNvSpPr txBox="1"/>
            <p:nvPr/>
          </p:nvSpPr>
          <p:spPr>
            <a:xfrm>
              <a:off x="7700365" y="1004997"/>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Works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9214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7384"/>
            <a:ext cx="9144000" cy="1556792"/>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6380328" cy="1149989"/>
          </a:xfrm>
        </p:spPr>
        <p:txBody>
          <a:bodyPr>
            <a:normAutofit/>
          </a:bodyPr>
          <a:lstStyle/>
          <a:p>
            <a:r>
              <a:rPr lang="en-GB" sz="4000" dirty="0" smtClean="0">
                <a:solidFill>
                  <a:srgbClr val="FFFFFF"/>
                </a:solidFill>
              </a:rPr>
              <a:t>Copyright works (1)</a:t>
            </a:r>
            <a:endParaRPr lang="en-GB" sz="4000" dirty="0">
              <a:solidFill>
                <a:srgbClr val="FFFFFF"/>
              </a:solidFill>
            </a:endParaRPr>
          </a:p>
        </p:txBody>
      </p:sp>
      <p:sp>
        <p:nvSpPr>
          <p:cNvPr id="3" name="Content Placeholder 2"/>
          <p:cNvSpPr>
            <a:spLocks noGrp="1"/>
          </p:cNvSpPr>
          <p:nvPr>
            <p:ph idx="1"/>
          </p:nvPr>
        </p:nvSpPr>
        <p:spPr>
          <a:xfrm>
            <a:off x="1924334" y="2007765"/>
            <a:ext cx="6152866" cy="4373563"/>
          </a:xfrm>
        </p:spPr>
        <p:txBody>
          <a:bodyPr>
            <a:normAutofit lnSpcReduction="10000"/>
          </a:bodyPr>
          <a:lstStyle/>
          <a:p>
            <a:r>
              <a:rPr lang="en-GB" sz="3200" b="0" dirty="0" smtClean="0">
                <a:latin typeface="Open Sans" panose="020B0606030504020204" pitchFamily="34" charset="0"/>
                <a:ea typeface="Open Sans" panose="020B0606030504020204" pitchFamily="34" charset="0"/>
                <a:cs typeface="Open Sans" panose="020B0606030504020204" pitchFamily="34" charset="0"/>
              </a:rPr>
              <a:t>Literary</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Artistic</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Musical</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Dramatic</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Broadcast</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Sound Recording</a:t>
            </a:r>
          </a:p>
          <a:p>
            <a:r>
              <a:rPr lang="en-GB" sz="3200" b="0" dirty="0" smtClean="0">
                <a:latin typeface="Open Sans" panose="020B0606030504020204" pitchFamily="34" charset="0"/>
                <a:ea typeface="Open Sans" panose="020B0606030504020204" pitchFamily="34" charset="0"/>
                <a:cs typeface="Open Sans" panose="020B0606030504020204" pitchFamily="34" charset="0"/>
              </a:rPr>
              <a:t>Film</a:t>
            </a:r>
          </a:p>
          <a:p>
            <a:endParaRPr lang="en-GB"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9" y="2006083"/>
            <a:ext cx="682388" cy="61824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29" y="2643638"/>
            <a:ext cx="663033" cy="5048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2292" name="Picture 4" descr="treble clefs by zeimusu - Three hand drawn treble clef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504" y="3210706"/>
            <a:ext cx="192750" cy="5323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2293" name="Picture 5" descr="drama-masks-300x238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185" y="3845451"/>
            <a:ext cx="687387" cy="5445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2294" name="Picture 6" descr="Antenna and radio waves by johnpwarren - A basic radio broadcast symbo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222" y="4454294"/>
            <a:ext cx="498774" cy="522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2295" name="Picture 7" descr="tom-microphone[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7527" y="4977292"/>
            <a:ext cx="171450" cy="6111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2296" name="Picture 8" descr="Reel of Film by rocke86 - Simple film reel used in old movie projectors."/>
          <p:cNvPicPr>
            <a:picLocks noChangeAspect="1" noChangeArrowheads="1"/>
          </p:cNvPicPr>
          <p:nvPr/>
        </p:nvPicPr>
        <p:blipFill>
          <a:blip r:embed="rId8">
            <a:extLst>
              <a:ext uri="{28A0092B-C50C-407E-A947-70E740481C1C}">
                <a14:useLocalDpi xmlns:a14="http://schemas.microsoft.com/office/drawing/2010/main" val="0"/>
              </a:ext>
            </a:extLst>
          </a:blip>
          <a:srcRect l="-4187" t="-2872" r="-2094" b="267"/>
          <a:stretch>
            <a:fillRect/>
          </a:stretch>
        </p:blipFill>
        <p:spPr bwMode="auto">
          <a:xfrm>
            <a:off x="1117316" y="5603980"/>
            <a:ext cx="674138" cy="6515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grpSp>
        <p:nvGrpSpPr>
          <p:cNvPr id="12" name="Group 11"/>
          <p:cNvGrpSpPr/>
          <p:nvPr/>
        </p:nvGrpSpPr>
        <p:grpSpPr>
          <a:xfrm>
            <a:off x="7700365" y="38234"/>
            <a:ext cx="1261587" cy="1489983"/>
            <a:chOff x="7700365" y="38234"/>
            <a:chExt cx="1261587" cy="1489983"/>
          </a:xfrm>
        </p:grpSpPr>
        <p:sp>
          <p:nvSpPr>
            <p:cNvPr id="13" name="TextBox 12"/>
            <p:cNvSpPr txBox="1"/>
            <p:nvPr/>
          </p:nvSpPr>
          <p:spPr>
            <a:xfrm>
              <a:off x="7740352"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W</a:t>
              </a:r>
              <a:endParaRPr lang="en-GB" dirty="0">
                <a:solidFill>
                  <a:schemeClr val="bg1"/>
                </a:solidFill>
                <a:latin typeface="Slabo 27px" panose="02060503030505020404" pitchFamily="18" charset="0"/>
              </a:endParaRPr>
            </a:p>
          </p:txBody>
        </p:sp>
        <p:sp>
          <p:nvSpPr>
            <p:cNvPr id="14" name="TextBox 13"/>
            <p:cNvSpPr txBox="1"/>
            <p:nvPr/>
          </p:nvSpPr>
          <p:spPr>
            <a:xfrm>
              <a:off x="7700365" y="1004997"/>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Works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255938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2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29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29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7384"/>
            <a:ext cx="9144000" cy="1556792"/>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5245"/>
            <a:ext cx="6111996" cy="1149989"/>
          </a:xfrm>
        </p:spPr>
        <p:txBody>
          <a:bodyPr>
            <a:normAutofit/>
          </a:bodyPr>
          <a:lstStyle/>
          <a:p>
            <a:r>
              <a:rPr lang="en-GB" sz="4000" dirty="0" smtClean="0">
                <a:solidFill>
                  <a:srgbClr val="FFFFFF"/>
                </a:solidFill>
              </a:rPr>
              <a:t>Copyright works (2)</a:t>
            </a:r>
            <a:endParaRPr lang="en-GB" sz="4000" dirty="0">
              <a:solidFill>
                <a:srgbClr val="FFFFFF"/>
              </a:solidFill>
            </a:endParaRPr>
          </a:p>
        </p:txBody>
      </p:sp>
      <p:sp>
        <p:nvSpPr>
          <p:cNvPr id="3" name="Content Placeholder 2"/>
          <p:cNvSpPr>
            <a:spLocks noGrp="1"/>
          </p:cNvSpPr>
          <p:nvPr>
            <p:ph idx="1"/>
          </p:nvPr>
        </p:nvSpPr>
        <p:spPr>
          <a:xfrm>
            <a:off x="2129052" y="2060848"/>
            <a:ext cx="5948148" cy="4373563"/>
          </a:xfrm>
        </p:spPr>
        <p:txBody>
          <a:bodyPr>
            <a:normAutofit lnSpcReduction="10000"/>
          </a:bodyPr>
          <a:lstStyle/>
          <a:p>
            <a:r>
              <a:rPr lang="en-GB" sz="3600" b="0" dirty="0">
                <a:latin typeface="Open Sans" panose="020B0606030504020204" pitchFamily="34" charset="0"/>
                <a:ea typeface="Open Sans" panose="020B0606030504020204" pitchFamily="34" charset="0"/>
                <a:cs typeface="Open Sans" panose="020B0606030504020204" pitchFamily="34" charset="0"/>
              </a:rPr>
              <a:t>Typography</a:t>
            </a:r>
          </a:p>
          <a:p>
            <a:r>
              <a:rPr lang="en-GB" sz="3600" b="0" dirty="0">
                <a:latin typeface="Open Sans" panose="020B0606030504020204" pitchFamily="34" charset="0"/>
                <a:ea typeface="Open Sans" panose="020B0606030504020204" pitchFamily="34" charset="0"/>
                <a:cs typeface="Open Sans" panose="020B0606030504020204" pitchFamily="34" charset="0"/>
              </a:rPr>
              <a:t>Public Domain</a:t>
            </a:r>
          </a:p>
          <a:p>
            <a:r>
              <a:rPr lang="en-GB" sz="3600" b="0" dirty="0" smtClean="0">
                <a:latin typeface="Open Sans" panose="020B0606030504020204" pitchFamily="34" charset="0"/>
                <a:ea typeface="Open Sans" panose="020B0606030504020204" pitchFamily="34" charset="0"/>
                <a:cs typeface="Open Sans" panose="020B0606030504020204" pitchFamily="34" charset="0"/>
              </a:rPr>
              <a:t>Database</a:t>
            </a:r>
            <a:endParaRPr lang="en-GB" sz="3600" b="0" dirty="0">
              <a:latin typeface="Open Sans" panose="020B0606030504020204" pitchFamily="34" charset="0"/>
              <a:ea typeface="Open Sans" panose="020B0606030504020204" pitchFamily="34" charset="0"/>
              <a:cs typeface="Open Sans" panose="020B0606030504020204" pitchFamily="34" charset="0"/>
            </a:endParaRPr>
          </a:p>
          <a:p>
            <a:r>
              <a:rPr lang="en-GB" sz="3600" b="0" dirty="0">
                <a:latin typeface="Open Sans" panose="020B0606030504020204" pitchFamily="34" charset="0"/>
                <a:ea typeface="Open Sans" panose="020B0606030504020204" pitchFamily="34" charset="0"/>
                <a:cs typeface="Open Sans" panose="020B0606030504020204" pitchFamily="34" charset="0"/>
              </a:rPr>
              <a:t>Moral Rights</a:t>
            </a:r>
          </a:p>
          <a:p>
            <a:r>
              <a:rPr lang="en-GB" sz="3600" b="0" dirty="0">
                <a:latin typeface="Open Sans" panose="020B0606030504020204" pitchFamily="34" charset="0"/>
                <a:ea typeface="Open Sans" panose="020B0606030504020204" pitchFamily="34" charset="0"/>
                <a:cs typeface="Open Sans" panose="020B0606030504020204" pitchFamily="34" charset="0"/>
              </a:rPr>
              <a:t>Performance</a:t>
            </a:r>
          </a:p>
          <a:p>
            <a:r>
              <a:rPr lang="en-GB" sz="3600" b="0" dirty="0" smtClean="0">
                <a:latin typeface="Open Sans" panose="020B0606030504020204" pitchFamily="34" charset="0"/>
                <a:ea typeface="Open Sans" panose="020B0606030504020204" pitchFamily="34" charset="0"/>
                <a:cs typeface="Open Sans" panose="020B0606030504020204" pitchFamily="34" charset="0"/>
              </a:rPr>
              <a:t>Non Qualifying</a:t>
            </a:r>
            <a:endParaRPr lang="en-GB" sz="3600" b="0" dirty="0">
              <a:latin typeface="Open Sans" panose="020B0606030504020204" pitchFamily="34" charset="0"/>
              <a:ea typeface="Open Sans" panose="020B0606030504020204" pitchFamily="34" charset="0"/>
              <a:cs typeface="Open Sans" panose="020B0606030504020204" pitchFamily="34" charset="0"/>
            </a:endParaRPr>
          </a:p>
          <a:p>
            <a:endParaRPr lang="en-GB" dirty="0">
              <a:latin typeface="Open Sans" panose="020B0606030504020204" pitchFamily="34" charset="0"/>
              <a:ea typeface="Open Sans" panose="020B0606030504020204" pitchFamily="34" charset="0"/>
              <a:cs typeface="Open Sans" panose="020B0606030504020204" pitchFamily="34" charset="0"/>
            </a:endParaRPr>
          </a:p>
        </p:txBody>
      </p:sp>
      <p:pic>
        <p:nvPicPr>
          <p:cNvPr id="13314" name="Picture 2" descr="ligatures-A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648" y="2088761"/>
            <a:ext cx="520333" cy="41677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3315" name="Picture 3" descr="Sign, Symbol, Icon, Copyright-Free, Copyright, Cc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0157" y="2665496"/>
            <a:ext cx="629740" cy="6297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3316" name="Picture 4" descr="ericlemerdy-Database-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703" y="3418065"/>
            <a:ext cx="432923" cy="60237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3317" name="Picture 5" descr="liftarn-Adult-and-child[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3772" y="4104173"/>
            <a:ext cx="520467" cy="535416"/>
          </a:xfrm>
          <a:prstGeom prst="rect">
            <a:avLst/>
          </a:prstGeom>
          <a:noFill/>
          <a:ln w="9525" algn="in">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3318" name="Picture 6" descr="karaoke-logo[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8110" y="4762419"/>
            <a:ext cx="551789" cy="55051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3319" name="Picture 7" descr="Antother idea icon by ousia - Idea pictogram/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7475" y="5418435"/>
            <a:ext cx="673057" cy="6218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sp>
        <p:nvSpPr>
          <p:cNvPr id="4" name="Rectangle 3"/>
          <p:cNvSpPr/>
          <p:nvPr/>
        </p:nvSpPr>
        <p:spPr>
          <a:xfrm>
            <a:off x="971600" y="3336177"/>
            <a:ext cx="6061165" cy="286790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gonal Stripe 22"/>
          <p:cNvSpPr>
            <a:spLocks/>
          </p:cNvSpPr>
          <p:nvPr/>
        </p:nvSpPr>
        <p:spPr bwMode="auto">
          <a:xfrm rot="10800000">
            <a:off x="5663608" y="4973623"/>
            <a:ext cx="1369158" cy="1219200"/>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2425E8"/>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7" name="Text Box 23"/>
          <p:cNvSpPr txBox="1">
            <a:spLocks noChangeArrowheads="1"/>
          </p:cNvSpPr>
          <p:nvPr/>
        </p:nvSpPr>
        <p:spPr bwMode="auto">
          <a:xfrm rot="18971049">
            <a:off x="5946022" y="5569729"/>
            <a:ext cx="1246348" cy="3437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500" b="1" i="0" u="none" strike="noStrike" cap="none" normalizeH="0" baseline="0" dirty="0" smtClean="0">
                <a:ln>
                  <a:noFill/>
                </a:ln>
                <a:solidFill>
                  <a:srgbClr val="FFFFFF"/>
                </a:solidFill>
                <a:effectLst/>
                <a:latin typeface="Slabo 27px" panose="02060503030505020404" pitchFamily="18" charset="0"/>
                <a:cs typeface="Arial" pitchFamily="34" charset="0"/>
              </a:rPr>
              <a:t>Work related</a:t>
            </a:r>
            <a:endParaRPr kumimoji="0" lang="en-US" altLang="en-US" sz="1800" b="0" i="0" u="none" strike="noStrike" cap="none" normalizeH="0" baseline="0" dirty="0" smtClean="0">
              <a:ln>
                <a:noFill/>
              </a:ln>
              <a:solidFill>
                <a:schemeClr val="tx1"/>
              </a:solidFill>
              <a:effectLst/>
              <a:latin typeface="Slabo 27px" panose="02060503030505020404" pitchFamily="18" charset="0"/>
              <a:cs typeface="Arial" pitchFamily="34" charset="0"/>
            </a:endParaRPr>
          </a:p>
        </p:txBody>
      </p:sp>
      <p:grpSp>
        <p:nvGrpSpPr>
          <p:cNvPr id="15" name="Group 14"/>
          <p:cNvGrpSpPr/>
          <p:nvPr/>
        </p:nvGrpSpPr>
        <p:grpSpPr>
          <a:xfrm>
            <a:off x="7700365" y="38234"/>
            <a:ext cx="1261587" cy="1489983"/>
            <a:chOff x="7700365" y="38234"/>
            <a:chExt cx="1261587" cy="1489983"/>
          </a:xfrm>
        </p:grpSpPr>
        <p:sp>
          <p:nvSpPr>
            <p:cNvPr id="16" name="TextBox 15"/>
            <p:cNvSpPr txBox="1"/>
            <p:nvPr/>
          </p:nvSpPr>
          <p:spPr>
            <a:xfrm>
              <a:off x="7740352"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W</a:t>
              </a:r>
              <a:endParaRPr lang="en-GB" dirty="0">
                <a:solidFill>
                  <a:schemeClr val="bg1"/>
                </a:solidFill>
                <a:latin typeface="Slabo 27px" panose="02060503030505020404" pitchFamily="18" charset="0"/>
              </a:endParaRPr>
            </a:p>
          </p:txBody>
        </p:sp>
        <p:sp>
          <p:nvSpPr>
            <p:cNvPr id="17" name="TextBox 16"/>
            <p:cNvSpPr txBox="1"/>
            <p:nvPr/>
          </p:nvSpPr>
          <p:spPr>
            <a:xfrm>
              <a:off x="7700365" y="1004997"/>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Works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412020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3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3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3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22" y="-27384"/>
            <a:ext cx="9144000" cy="1556792"/>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5245"/>
            <a:ext cx="5791200" cy="1149989"/>
          </a:xfrm>
        </p:spPr>
        <p:txBody>
          <a:bodyPr>
            <a:normAutofit/>
          </a:bodyPr>
          <a:lstStyle/>
          <a:p>
            <a:r>
              <a:rPr lang="en-US" sz="4000" dirty="0" smtClean="0">
                <a:solidFill>
                  <a:srgbClr val="FFFFFF"/>
                </a:solidFill>
              </a:rPr>
              <a:t>round 1</a:t>
            </a:r>
            <a:endParaRPr lang="en-US" sz="4000" dirty="0">
              <a:solidFill>
                <a:srgbClr val="FFFFFF"/>
              </a:solidFill>
            </a:endParaRPr>
          </a:p>
        </p:txBody>
      </p:sp>
      <p:sp>
        <p:nvSpPr>
          <p:cNvPr id="3" name="Content Placeholder 2"/>
          <p:cNvSpPr>
            <a:spLocks noGrp="1"/>
          </p:cNvSpPr>
          <p:nvPr>
            <p:ph idx="1"/>
          </p:nvPr>
        </p:nvSpPr>
        <p:spPr>
          <a:xfrm>
            <a:off x="448651" y="2996952"/>
            <a:ext cx="7620000" cy="2252464"/>
          </a:xfrm>
        </p:spPr>
        <p:txBody>
          <a:bodyPr>
            <a:normAutofit/>
          </a:bodyPr>
          <a:lstStyle/>
          <a:p>
            <a:r>
              <a:rPr lang="en-US" sz="3000" dirty="0" smtClean="0">
                <a:latin typeface="Open Sans" panose="020B0606030504020204" pitchFamily="34" charset="0"/>
                <a:ea typeface="Open Sans" panose="020B0606030504020204" pitchFamily="34" charset="0"/>
                <a:cs typeface="Open Sans" panose="020B0606030504020204" pitchFamily="34" charset="0"/>
              </a:rPr>
              <a:t>Use your “Works” cards to identify what types of works are in the object your team has been given</a:t>
            </a:r>
          </a:p>
          <a:p>
            <a:endParaRPr lang="en-US" dirty="0"/>
          </a:p>
        </p:txBody>
      </p:sp>
      <p:grpSp>
        <p:nvGrpSpPr>
          <p:cNvPr id="7" name="Group 6"/>
          <p:cNvGrpSpPr/>
          <p:nvPr/>
        </p:nvGrpSpPr>
        <p:grpSpPr>
          <a:xfrm>
            <a:off x="7700365" y="38234"/>
            <a:ext cx="1261587" cy="1489983"/>
            <a:chOff x="7700365" y="38234"/>
            <a:chExt cx="1261587" cy="1489983"/>
          </a:xfrm>
        </p:grpSpPr>
        <p:sp>
          <p:nvSpPr>
            <p:cNvPr id="6" name="TextBox 5"/>
            <p:cNvSpPr txBox="1"/>
            <p:nvPr/>
          </p:nvSpPr>
          <p:spPr>
            <a:xfrm>
              <a:off x="7740352"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W</a:t>
              </a:r>
              <a:endParaRPr lang="en-GB" dirty="0">
                <a:solidFill>
                  <a:schemeClr val="bg1"/>
                </a:solidFill>
                <a:latin typeface="Slabo 27px" panose="02060503030505020404" pitchFamily="18" charset="0"/>
              </a:endParaRPr>
            </a:p>
          </p:txBody>
        </p:sp>
        <p:sp>
          <p:nvSpPr>
            <p:cNvPr id="4" name="TextBox 3"/>
            <p:cNvSpPr txBox="1"/>
            <p:nvPr/>
          </p:nvSpPr>
          <p:spPr>
            <a:xfrm>
              <a:off x="7700365" y="1004997"/>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Works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588205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2816"/>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ctrTitle"/>
          </p:nvPr>
        </p:nvSpPr>
        <p:spPr/>
        <p:txBody>
          <a:bodyPr/>
          <a:lstStyle/>
          <a:p>
            <a:r>
              <a:rPr lang="en-GB" b="1" cap="none" dirty="0" smtClean="0">
                <a:solidFill>
                  <a:srgbClr val="FFFFFF"/>
                </a:solidFill>
                <a:latin typeface="Slabo 27px"/>
                <a:cs typeface="Slabo 27px"/>
              </a:rPr>
              <a:t>Usages</a:t>
            </a:r>
            <a:endParaRPr lang="en-GB" b="1" cap="none" dirty="0">
              <a:solidFill>
                <a:srgbClr val="FFFFFF"/>
              </a:solidFill>
              <a:latin typeface="Slabo 27px"/>
              <a:cs typeface="Slabo 27px"/>
            </a:endParaRP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842444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66"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199" y="-27384"/>
            <a:ext cx="6817058" cy="1389479"/>
          </a:xfrm>
        </p:spPr>
        <p:txBody>
          <a:bodyPr>
            <a:normAutofit/>
          </a:bodyPr>
          <a:lstStyle/>
          <a:p>
            <a:r>
              <a:rPr lang="en-GB" sz="4000" dirty="0" smtClean="0">
                <a:solidFill>
                  <a:srgbClr val="FFFFFF"/>
                </a:solidFill>
              </a:rPr>
              <a:t>Why consider types of</a:t>
            </a:r>
            <a:br>
              <a:rPr lang="en-GB" sz="4000" dirty="0" smtClean="0">
                <a:solidFill>
                  <a:srgbClr val="FFFFFF"/>
                </a:solidFill>
              </a:rPr>
            </a:br>
            <a:r>
              <a:rPr lang="en-GB" sz="4000" dirty="0" smtClean="0">
                <a:solidFill>
                  <a:srgbClr val="FFFFFF"/>
                </a:solidFill>
              </a:rPr>
              <a:t>Copyright usage?</a:t>
            </a:r>
            <a:endParaRPr lang="en-GB" sz="4000" dirty="0">
              <a:solidFill>
                <a:srgbClr val="FFFFFF"/>
              </a:solidFill>
            </a:endParaRPr>
          </a:p>
        </p:txBody>
      </p:sp>
      <p:sp>
        <p:nvSpPr>
          <p:cNvPr id="3" name="Content Placeholder 2"/>
          <p:cNvSpPr>
            <a:spLocks noGrp="1"/>
          </p:cNvSpPr>
          <p:nvPr>
            <p:ph idx="1"/>
          </p:nvPr>
        </p:nvSpPr>
        <p:spPr>
          <a:xfrm>
            <a:off x="764275" y="1752600"/>
            <a:ext cx="7312926" cy="4373563"/>
          </a:xfrm>
        </p:spPr>
        <p:txBody>
          <a:bodyPr>
            <a:normAutofit/>
          </a:bodyPr>
          <a:lstStyle/>
          <a:p>
            <a:pPr marL="571500" indent="-571500">
              <a:buClr>
                <a:schemeClr val="accent6">
                  <a:lumMod val="40000"/>
                  <a:lumOff val="60000"/>
                </a:schemeClr>
              </a:buClr>
              <a:buFont typeface="Wingdings" charset="2"/>
              <a:buChar char="§"/>
            </a:pPr>
            <a:r>
              <a:rPr lang="en-GB" sz="3600" b="0" dirty="0" smtClean="0">
                <a:latin typeface="Open Sans" panose="020B0606030504020204" pitchFamily="34" charset="0"/>
                <a:ea typeface="Open Sans" panose="020B0606030504020204" pitchFamily="34" charset="0"/>
                <a:cs typeface="Open Sans" panose="020B0606030504020204" pitchFamily="34" charset="0"/>
              </a:rPr>
              <a:t>They are the CDPA ‘restricted acts’ as defined in law</a:t>
            </a:r>
            <a:endParaRPr lang="en-GB" sz="3600" b="0" dirty="0">
              <a:latin typeface="Open Sans" panose="020B0606030504020204" pitchFamily="34" charset="0"/>
              <a:ea typeface="Open Sans" panose="020B0606030504020204" pitchFamily="34" charset="0"/>
              <a:cs typeface="Open Sans" panose="020B0606030504020204" pitchFamily="34" charset="0"/>
            </a:endParaRPr>
          </a:p>
          <a:p>
            <a:pPr marL="571500" indent="-571500">
              <a:buClr>
                <a:schemeClr val="accent6">
                  <a:lumMod val="40000"/>
                  <a:lumOff val="60000"/>
                </a:schemeClr>
              </a:buClr>
              <a:buFont typeface="Wingdings" charset="2"/>
              <a:buChar char="§"/>
            </a:pPr>
            <a:r>
              <a:rPr lang="en-GB" sz="3600" b="0" dirty="0" smtClean="0">
                <a:latin typeface="Open Sans" panose="020B0606030504020204" pitchFamily="34" charset="0"/>
                <a:ea typeface="Open Sans" panose="020B0606030504020204" pitchFamily="34" charset="0"/>
                <a:cs typeface="Open Sans" panose="020B0606030504020204" pitchFamily="34" charset="0"/>
              </a:rPr>
              <a:t>The ‘restricted acts’ must be ‘mapped’ onto any activity to understand licences and exceptions available</a:t>
            </a:r>
            <a:endParaRPr lang="en-GB" sz="3600" b="0" dirty="0">
              <a:latin typeface="Open Sans" panose="020B0606030504020204" pitchFamily="34" charset="0"/>
              <a:ea typeface="Open Sans" panose="020B0606030504020204" pitchFamily="34" charset="0"/>
              <a:cs typeface="Open Sans" panose="020B0606030504020204" pitchFamily="34" charset="0"/>
            </a:endParaRPr>
          </a:p>
          <a:p>
            <a:endParaRPr lang="en-GB" dirty="0"/>
          </a:p>
        </p:txBody>
      </p:sp>
      <p:grpSp>
        <p:nvGrpSpPr>
          <p:cNvPr id="8" name="Group 7"/>
          <p:cNvGrpSpPr/>
          <p:nvPr/>
        </p:nvGrpSpPr>
        <p:grpSpPr>
          <a:xfrm>
            <a:off x="7668344" y="38234"/>
            <a:ext cx="1261587" cy="1496046"/>
            <a:chOff x="7573952" y="38234"/>
            <a:chExt cx="1261587" cy="1496046"/>
          </a:xfrm>
        </p:grpSpPr>
        <p:sp>
          <p:nvSpPr>
            <p:cNvPr id="6" name="TextBox 5"/>
            <p:cNvSpPr txBox="1"/>
            <p:nvPr/>
          </p:nvSpPr>
          <p:spPr>
            <a:xfrm>
              <a:off x="7740352"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7" name="TextBox 6"/>
            <p:cNvSpPr txBox="1"/>
            <p:nvPr/>
          </p:nvSpPr>
          <p:spPr>
            <a:xfrm>
              <a:off x="7573952"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246099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Copyright usages</a:t>
            </a:r>
            <a:endParaRPr lang="en-US" sz="4000" dirty="0">
              <a:solidFill>
                <a:srgbClr val="FFFFFF"/>
              </a:solidFill>
            </a:endParaRPr>
          </a:p>
        </p:txBody>
      </p:sp>
      <p:sp>
        <p:nvSpPr>
          <p:cNvPr id="5" name="Content Placeholder 2"/>
          <p:cNvSpPr txBox="1">
            <a:spLocks/>
          </p:cNvSpPr>
          <p:nvPr/>
        </p:nvSpPr>
        <p:spPr>
          <a:xfrm>
            <a:off x="1924334" y="2007765"/>
            <a:ext cx="6152866" cy="437356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Copying</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Issuing copies to the public</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Rental or </a:t>
            </a:r>
            <a:r>
              <a:rPr lang="en-GB" sz="3200" b="0" dirty="0">
                <a:latin typeface="Open Sans" panose="020B0606030504020204" pitchFamily="34" charset="0"/>
                <a:ea typeface="Open Sans" panose="020B0606030504020204" pitchFamily="34" charset="0"/>
                <a:cs typeface="Open Sans" panose="020B0606030504020204" pitchFamily="34" charset="0"/>
              </a:rPr>
              <a:t>L</a:t>
            </a:r>
            <a:r>
              <a:rPr lang="en-GB" sz="3200" b="0" dirty="0" smtClean="0">
                <a:latin typeface="Open Sans" panose="020B0606030504020204" pitchFamily="34" charset="0"/>
                <a:ea typeface="Open Sans" panose="020B0606030504020204" pitchFamily="34" charset="0"/>
                <a:cs typeface="Open Sans" panose="020B0606030504020204" pitchFamily="34" charset="0"/>
              </a:rPr>
              <a:t>ending</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Public Performance</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Communication to the public</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Adaptation</a:t>
            </a:r>
          </a:p>
          <a:p>
            <a:endParaRPr lang="en-GB" dirty="0"/>
          </a:p>
        </p:txBody>
      </p:sp>
      <p:pic>
        <p:nvPicPr>
          <p:cNvPr id="14338"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271" y="1966349"/>
            <a:ext cx="602864" cy="625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4341" name="Picture 5" descr="Stage by Viscious-Speed - stage"/>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941695" y="4133824"/>
            <a:ext cx="627440" cy="623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pic>
        <p:nvPicPr>
          <p:cNvPr id="14342" name="Picture 6" descr="provider-interne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527" y="4845017"/>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grpSp>
        <p:nvGrpSpPr>
          <p:cNvPr id="14" name="Group 7"/>
          <p:cNvGrpSpPr>
            <a:grpSpLocks noChangeAspect="1"/>
          </p:cNvGrpSpPr>
          <p:nvPr/>
        </p:nvGrpSpPr>
        <p:grpSpPr bwMode="auto">
          <a:xfrm>
            <a:off x="956354" y="5455712"/>
            <a:ext cx="709347" cy="758356"/>
            <a:chOff x="114736729" y="107797614"/>
            <a:chExt cx="1323833" cy="1302587"/>
          </a:xfrm>
        </p:grpSpPr>
        <p:sp>
          <p:nvSpPr>
            <p:cNvPr id="15" name="Rectangle 8"/>
            <p:cNvSpPr>
              <a:spLocks noChangeArrowheads="1"/>
            </p:cNvSpPr>
            <p:nvPr/>
          </p:nvSpPr>
          <p:spPr bwMode="auto">
            <a:xfrm>
              <a:off x="114736729" y="107926495"/>
              <a:ext cx="791570" cy="736979"/>
            </a:xfrm>
            <a:prstGeom prst="rect">
              <a:avLst/>
            </a:prstGeom>
            <a:solidFill>
              <a:srgbClr val="FFFFFF"/>
            </a:solidFill>
            <a:ln w="53975"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6" name="Oval 9"/>
            <p:cNvSpPr>
              <a:spLocks noChangeArrowheads="1"/>
            </p:cNvSpPr>
            <p:nvPr/>
          </p:nvSpPr>
          <p:spPr bwMode="auto">
            <a:xfrm>
              <a:off x="115214401" y="108226744"/>
              <a:ext cx="846161" cy="873457"/>
            </a:xfrm>
            <a:prstGeom prst="ellipse">
              <a:avLst/>
            </a:prstGeom>
            <a:solidFill>
              <a:srgbClr val="FFFFFF"/>
            </a:solidFill>
            <a:ln w="53975" algn="in">
              <a:solidFill>
                <a:srgbClr val="000000"/>
              </a:solidFill>
              <a:round/>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7" name="AutoShape 10"/>
            <p:cNvSpPr>
              <a:spLocks noChangeArrowheads="1"/>
            </p:cNvSpPr>
            <p:nvPr/>
          </p:nvSpPr>
          <p:spPr bwMode="auto">
            <a:xfrm rot="13812816" flipH="1">
              <a:off x="114970525" y="107830812"/>
              <a:ext cx="914399" cy="848003"/>
            </a:xfrm>
            <a:custGeom>
              <a:avLst/>
              <a:gdLst>
                <a:gd name="G0" fmla="+- -1425612 0 0"/>
                <a:gd name="G1" fmla="+- -8775727 0 0"/>
                <a:gd name="G2" fmla="+- -1425612 0 -8775727"/>
                <a:gd name="G3" fmla="+- 10800 0 0"/>
                <a:gd name="G4" fmla="+- 0 0 -1425612"/>
                <a:gd name="T0" fmla="*/ 360 256 1"/>
                <a:gd name="T1" fmla="*/ 0 256 1"/>
                <a:gd name="G5" fmla="+- G2 T0 T1"/>
                <a:gd name="G6" fmla="?: G2 G2 G5"/>
                <a:gd name="G7" fmla="+- 0 0 G6"/>
                <a:gd name="G8" fmla="+- 7708 0 0"/>
                <a:gd name="G9" fmla="+- 0 0 -8775727"/>
                <a:gd name="G10" fmla="+- 7708 0 2700"/>
                <a:gd name="G11" fmla="cos G10 -1425612"/>
                <a:gd name="G12" fmla="sin G10 -1425612"/>
                <a:gd name="G13" fmla="cos 13500 -1425612"/>
                <a:gd name="G14" fmla="sin 13500 -1425612"/>
                <a:gd name="G15" fmla="+- G11 10800 0"/>
                <a:gd name="G16" fmla="+- G12 10800 0"/>
                <a:gd name="G17" fmla="+- G13 10800 0"/>
                <a:gd name="G18" fmla="+- G14 10800 0"/>
                <a:gd name="G19" fmla="*/ 7708 1 2"/>
                <a:gd name="G20" fmla="+- G19 5400 0"/>
                <a:gd name="G21" fmla="cos G20 -1425612"/>
                <a:gd name="G22" fmla="sin G20 -1425612"/>
                <a:gd name="G23" fmla="+- G21 10800 0"/>
                <a:gd name="G24" fmla="+- G12 G23 G22"/>
                <a:gd name="G25" fmla="+- G22 G23 G11"/>
                <a:gd name="G26" fmla="cos 10800 -1425612"/>
                <a:gd name="G27" fmla="sin 10800 -1425612"/>
                <a:gd name="G28" fmla="cos 7708 -1425612"/>
                <a:gd name="G29" fmla="sin 7708 -1425612"/>
                <a:gd name="G30" fmla="+- G26 10800 0"/>
                <a:gd name="G31" fmla="+- G27 10800 0"/>
                <a:gd name="G32" fmla="+- G28 10800 0"/>
                <a:gd name="G33" fmla="+- G29 10800 0"/>
                <a:gd name="G34" fmla="+- G19 5400 0"/>
                <a:gd name="G35" fmla="cos G34 -8775727"/>
                <a:gd name="G36" fmla="sin G34 -8775727"/>
                <a:gd name="G37" fmla="+/ -8775727 -1425612 2"/>
                <a:gd name="T2" fmla="*/ 180 256 1"/>
                <a:gd name="T3" fmla="*/ 0 256 1"/>
                <a:gd name="G38" fmla="+- G37 T2 T3"/>
                <a:gd name="G39" fmla="?: G2 G37 G38"/>
                <a:gd name="G40" fmla="cos 10800 G39"/>
                <a:gd name="G41" fmla="sin 10800 G39"/>
                <a:gd name="G42" fmla="cos 7708 G39"/>
                <a:gd name="G43" fmla="sin 7708 G39"/>
                <a:gd name="G44" fmla="+- G40 10800 0"/>
                <a:gd name="G45" fmla="+- G41 10800 0"/>
                <a:gd name="G46" fmla="+- G42 10800 0"/>
                <a:gd name="G47" fmla="+- G43 10800 0"/>
                <a:gd name="G48" fmla="+- G35 10800 0"/>
                <a:gd name="G49" fmla="+- G36 10800 0"/>
                <a:gd name="T4" fmla="*/ 13076 w 21600"/>
                <a:gd name="T5" fmla="*/ 242 h 21600"/>
                <a:gd name="T6" fmla="*/ 4382 w 21600"/>
                <a:gd name="T7" fmla="*/ 4132 h 21600"/>
                <a:gd name="T8" fmla="*/ 12424 w 21600"/>
                <a:gd name="T9" fmla="*/ 3265 h 21600"/>
                <a:gd name="T10" fmla="*/ 23338 w 21600"/>
                <a:gd name="T11" fmla="*/ 5796 h 21600"/>
                <a:gd name="T12" fmla="*/ 20968 w 21600"/>
                <a:gd name="T13" fmla="*/ 11314 h 21600"/>
                <a:gd name="T14" fmla="*/ 15451 w 21600"/>
                <a:gd name="T15" fmla="*/ 89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59" y="7943"/>
                  </a:moveTo>
                  <a:cubicBezTo>
                    <a:pt x="16790" y="5013"/>
                    <a:pt x="13954" y="3092"/>
                    <a:pt x="10800" y="3092"/>
                  </a:cubicBezTo>
                  <a:cubicBezTo>
                    <a:pt x="8806" y="3091"/>
                    <a:pt x="6890" y="3864"/>
                    <a:pt x="5454" y="5246"/>
                  </a:cubicBezTo>
                  <a:lnTo>
                    <a:pt x="3310" y="3018"/>
                  </a:lnTo>
                  <a:cubicBezTo>
                    <a:pt x="5322" y="1082"/>
                    <a:pt x="8006" y="-1"/>
                    <a:pt x="10800" y="0"/>
                  </a:cubicBezTo>
                  <a:cubicBezTo>
                    <a:pt x="15219" y="0"/>
                    <a:pt x="19193" y="2692"/>
                    <a:pt x="20830" y="6797"/>
                  </a:cubicBezTo>
                  <a:lnTo>
                    <a:pt x="23338" y="5796"/>
                  </a:lnTo>
                  <a:lnTo>
                    <a:pt x="20968" y="11314"/>
                  </a:lnTo>
                  <a:lnTo>
                    <a:pt x="15451" y="8943"/>
                  </a:lnTo>
                  <a:lnTo>
                    <a:pt x="17959" y="7943"/>
                  </a:lnTo>
                  <a:close/>
                </a:path>
              </a:pathLst>
            </a:custGeom>
            <a:solidFill>
              <a:srgbClr val="000000"/>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grpSp>
        <p:nvGrpSpPr>
          <p:cNvPr id="19" name="Group 18"/>
          <p:cNvGrpSpPr/>
          <p:nvPr/>
        </p:nvGrpSpPr>
        <p:grpSpPr>
          <a:xfrm>
            <a:off x="7668344" y="38234"/>
            <a:ext cx="1261587" cy="1496046"/>
            <a:chOff x="7573952" y="38234"/>
            <a:chExt cx="1261587" cy="1496046"/>
          </a:xfrm>
        </p:grpSpPr>
        <p:sp>
          <p:nvSpPr>
            <p:cNvPr id="20" name="TextBox 19"/>
            <p:cNvSpPr txBox="1"/>
            <p:nvPr/>
          </p:nvSpPr>
          <p:spPr>
            <a:xfrm>
              <a:off x="7740352"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21" name="TextBox 20"/>
            <p:cNvSpPr txBox="1"/>
            <p:nvPr/>
          </p:nvSpPr>
          <p:spPr>
            <a:xfrm>
              <a:off x="7573952"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gr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0485" y="3398132"/>
            <a:ext cx="546387" cy="583641"/>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527" y="2754868"/>
            <a:ext cx="547312" cy="547312"/>
          </a:xfrm>
          <a:prstGeom prst="rect">
            <a:avLst/>
          </a:prstGeom>
        </p:spPr>
      </p:pic>
    </p:spTree>
    <p:extLst>
      <p:ext uri="{BB962C8B-B14F-4D97-AF65-F5344CB8AC3E}">
        <p14:creationId xmlns:p14="http://schemas.microsoft.com/office/powerpoint/2010/main" val="366676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5791200" cy="1149989"/>
          </a:xfrm>
        </p:spPr>
        <p:txBody>
          <a:bodyPr>
            <a:normAutofit/>
          </a:bodyPr>
          <a:lstStyle/>
          <a:p>
            <a:r>
              <a:rPr lang="en-US" sz="4000" dirty="0" smtClean="0">
                <a:solidFill>
                  <a:srgbClr val="FFFFFF"/>
                </a:solidFill>
              </a:rPr>
              <a:t>round </a:t>
            </a:r>
            <a:r>
              <a:rPr lang="en-US" sz="4000" dirty="0" smtClean="0">
                <a:solidFill>
                  <a:srgbClr val="FFFFFF"/>
                </a:solidFill>
              </a:rPr>
              <a:t>2</a:t>
            </a:r>
            <a:endParaRPr lang="en-US" sz="4000" dirty="0">
              <a:solidFill>
                <a:srgbClr val="FFFFFF"/>
              </a:solidFill>
            </a:endParaRPr>
          </a:p>
        </p:txBody>
      </p:sp>
      <p:sp>
        <p:nvSpPr>
          <p:cNvPr id="3" name="Content Placeholder 2"/>
          <p:cNvSpPr>
            <a:spLocks noGrp="1"/>
          </p:cNvSpPr>
          <p:nvPr>
            <p:ph idx="1"/>
          </p:nvPr>
        </p:nvSpPr>
        <p:spPr/>
        <p:txBody>
          <a:bodyPr anchor="ctr" anchorCtr="0"/>
          <a:lstStyle/>
          <a:p>
            <a:pPr>
              <a:spcBef>
                <a:spcPts val="600"/>
              </a:spcBef>
            </a:pPr>
            <a:r>
              <a:rPr lang="en-US" sz="4400" b="0" dirty="0">
                <a:latin typeface="Open Sans" panose="020B0606030504020204" pitchFamily="34" charset="0"/>
                <a:ea typeface="Open Sans" panose="020B0606030504020204" pitchFamily="34" charset="0"/>
                <a:cs typeface="Open Sans" panose="020B0606030504020204" pitchFamily="34" charset="0"/>
              </a:rPr>
              <a:t>Using your “</a:t>
            </a:r>
            <a:r>
              <a:rPr lang="en-US" sz="4400" b="0" dirty="0" smtClean="0">
                <a:latin typeface="Open Sans" panose="020B0606030504020204" pitchFamily="34" charset="0"/>
                <a:ea typeface="Open Sans" panose="020B0606030504020204" pitchFamily="34" charset="0"/>
                <a:cs typeface="Open Sans" panose="020B0606030504020204" pitchFamily="34" charset="0"/>
              </a:rPr>
              <a:t>Usage” </a:t>
            </a:r>
            <a:r>
              <a:rPr lang="en-US" sz="4400" b="0" dirty="0">
                <a:latin typeface="Open Sans" panose="020B0606030504020204" pitchFamily="34" charset="0"/>
                <a:ea typeface="Open Sans" panose="020B0606030504020204" pitchFamily="34" charset="0"/>
                <a:cs typeface="Open Sans" panose="020B0606030504020204" pitchFamily="34" charset="0"/>
              </a:rPr>
              <a:t>cards, </a:t>
            </a:r>
            <a:r>
              <a:rPr lang="en-US" sz="4400" b="0" dirty="0" smtClean="0">
                <a:latin typeface="Open Sans" panose="020B0606030504020204" pitchFamily="34" charset="0"/>
                <a:ea typeface="Open Sans" panose="020B0606030504020204" pitchFamily="34" charset="0"/>
                <a:cs typeface="Open Sans" panose="020B0606030504020204" pitchFamily="34" charset="0"/>
              </a:rPr>
              <a:t>decide what types of usage apply in the following scenario.</a:t>
            </a:r>
            <a:endParaRPr lang="en-US" sz="3600" b="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grpSp>
        <p:nvGrpSpPr>
          <p:cNvPr id="7" name="Group 6"/>
          <p:cNvGrpSpPr/>
          <p:nvPr/>
        </p:nvGrpSpPr>
        <p:grpSpPr>
          <a:xfrm>
            <a:off x="7668344" y="38234"/>
            <a:ext cx="1261587" cy="1496046"/>
            <a:chOff x="7573952" y="38234"/>
            <a:chExt cx="1261587" cy="1496046"/>
          </a:xfrm>
        </p:grpSpPr>
        <p:sp>
          <p:nvSpPr>
            <p:cNvPr id="8" name="TextBox 7"/>
            <p:cNvSpPr txBox="1"/>
            <p:nvPr/>
          </p:nvSpPr>
          <p:spPr>
            <a:xfrm>
              <a:off x="7740352"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9" name="TextBox 8"/>
            <p:cNvSpPr txBox="1"/>
            <p:nvPr/>
          </p:nvSpPr>
          <p:spPr>
            <a:xfrm>
              <a:off x="7573952"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38823106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3081"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5791200" cy="1149989"/>
          </a:xfrm>
        </p:spPr>
        <p:txBody>
          <a:bodyPr>
            <a:normAutofit/>
          </a:bodyPr>
          <a:lstStyle/>
          <a:p>
            <a:r>
              <a:rPr lang="en-US" sz="4000" dirty="0" smtClean="0">
                <a:solidFill>
                  <a:srgbClr val="FFFFFF"/>
                </a:solidFill>
              </a:rPr>
              <a:t>round </a:t>
            </a:r>
            <a:r>
              <a:rPr lang="en-US" sz="4000" dirty="0" smtClean="0">
                <a:solidFill>
                  <a:srgbClr val="FFFFFF"/>
                </a:solidFill>
              </a:rPr>
              <a:t>2</a:t>
            </a:r>
            <a:endParaRPr lang="en-US" sz="4000" dirty="0">
              <a:solidFill>
                <a:srgbClr val="FFFFFF"/>
              </a:solidFill>
            </a:endParaRPr>
          </a:p>
        </p:txBody>
      </p:sp>
      <p:sp>
        <p:nvSpPr>
          <p:cNvPr id="3" name="Content Placeholder 2"/>
          <p:cNvSpPr>
            <a:spLocks noGrp="1"/>
          </p:cNvSpPr>
          <p:nvPr>
            <p:ph idx="1"/>
          </p:nvPr>
        </p:nvSpPr>
        <p:spPr>
          <a:xfrm>
            <a:off x="323528" y="1752600"/>
            <a:ext cx="8519328" cy="4373563"/>
          </a:xfrm>
        </p:spPr>
        <p:txBody>
          <a:bodyPr/>
          <a:lstStyle/>
          <a:p>
            <a:r>
              <a:rPr lang="en-US" sz="3600" dirty="0" smtClean="0">
                <a:latin typeface="Open Sans" panose="020B0606030504020204" pitchFamily="34" charset="0"/>
                <a:ea typeface="Open Sans" panose="020B0606030504020204" pitchFamily="34" charset="0"/>
                <a:cs typeface="Open Sans" panose="020B0606030504020204" pitchFamily="34" charset="0"/>
              </a:rPr>
              <a:t>What </a:t>
            </a:r>
            <a:r>
              <a:rPr lang="en-US" sz="3600" dirty="0">
                <a:latin typeface="Open Sans" panose="020B0606030504020204" pitchFamily="34" charset="0"/>
                <a:ea typeface="Open Sans" panose="020B0606030504020204" pitchFamily="34" charset="0"/>
                <a:cs typeface="Open Sans" panose="020B0606030504020204" pitchFamily="34" charset="0"/>
              </a:rPr>
              <a:t>types of usages apply?</a:t>
            </a:r>
          </a:p>
          <a:p>
            <a:pPr lvl="0"/>
            <a:endParaRPr lang="en-GB" sz="3600" dirty="0" smtClean="0"/>
          </a:p>
          <a:p>
            <a:pPr lvl="0"/>
            <a:endParaRPr lang="en-GB" sz="14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lvl="0"/>
            <a:r>
              <a:rPr lang="en-GB" sz="36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1. A public library stages a production of Harry Potter and the Cursed Child</a:t>
            </a:r>
            <a:endParaRPr lang="en-US" sz="3600" spc="-6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a:p>
            <a:endParaRPr lang="en-US" dirty="0"/>
          </a:p>
        </p:txBody>
      </p:sp>
      <p:pic>
        <p:nvPicPr>
          <p:cNvPr id="5"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8"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pic>
        <p:nvPicPr>
          <p:cNvPr id="9"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2"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634336" y="4964974"/>
            <a:ext cx="579433" cy="5760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sp>
        <p:nvSpPr>
          <p:cNvPr id="24" name="Rectangle 23"/>
          <p:cNvSpPr/>
          <p:nvPr/>
        </p:nvSpPr>
        <p:spPr>
          <a:xfrm>
            <a:off x="1444605" y="4929841"/>
            <a:ext cx="7365654" cy="646331"/>
          </a:xfrm>
          <a:prstGeom prst="rect">
            <a:avLst/>
          </a:prstGeom>
        </p:spPr>
        <p:txBody>
          <a:bodyPr wrap="square">
            <a:spAutoFit/>
          </a:bodyPr>
          <a:lstStyle/>
          <a:p>
            <a:r>
              <a:rPr lang="en-GB" sz="3600" dirty="0" smtClean="0">
                <a:latin typeface="Open Sans" panose="020B0606030504020204" pitchFamily="34" charset="0"/>
                <a:ea typeface="Open Sans" panose="020B0606030504020204" pitchFamily="34" charset="0"/>
                <a:cs typeface="Open Sans" panose="020B0606030504020204" pitchFamily="34" charset="0"/>
              </a:rPr>
              <a:t>Public Performance</a:t>
            </a:r>
            <a:endParaRPr lang="en-GB" sz="3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grpSp>
        <p:nvGrpSpPr>
          <p:cNvPr id="17" name="Group 16"/>
          <p:cNvGrpSpPr/>
          <p:nvPr/>
        </p:nvGrpSpPr>
        <p:grpSpPr>
          <a:xfrm>
            <a:off x="7668344" y="38234"/>
            <a:ext cx="1261587" cy="1496046"/>
            <a:chOff x="7573952" y="38234"/>
            <a:chExt cx="1261587" cy="1496046"/>
          </a:xfrm>
        </p:grpSpPr>
        <p:sp>
          <p:nvSpPr>
            <p:cNvPr id="18" name="TextBox 17"/>
            <p:cNvSpPr txBox="1"/>
            <p:nvPr/>
          </p:nvSpPr>
          <p:spPr>
            <a:xfrm>
              <a:off x="7740352"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19" name="TextBox 18"/>
            <p:cNvSpPr txBox="1"/>
            <p:nvPr/>
          </p:nvSpPr>
          <p:spPr>
            <a:xfrm>
              <a:off x="7573952"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gr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7165" y="2500616"/>
            <a:ext cx="628269" cy="671106"/>
          </a:xfrm>
          <a:prstGeom prst="rect">
            <a:avLst/>
          </a:prstGeom>
        </p:spPr>
      </p:pic>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02132" y="2481212"/>
            <a:ext cx="697660" cy="697660"/>
          </a:xfrm>
          <a:prstGeom prst="rect">
            <a:avLst/>
          </a:prstGeom>
        </p:spPr>
      </p:pic>
      <p:pic>
        <p:nvPicPr>
          <p:cNvPr id="16" name="Picture 2" descr="mono-cop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75" y="5788049"/>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23" name="Rectangle 22"/>
          <p:cNvSpPr/>
          <p:nvPr/>
        </p:nvSpPr>
        <p:spPr>
          <a:xfrm>
            <a:off x="1444605" y="5817945"/>
            <a:ext cx="7365654" cy="646331"/>
          </a:xfrm>
          <a:prstGeom prst="rect">
            <a:avLst/>
          </a:prstGeom>
        </p:spPr>
        <p:txBody>
          <a:bodyPr wrap="square">
            <a:spAutoFit/>
          </a:bodyPr>
          <a:lstStyle/>
          <a:p>
            <a:r>
              <a:rPr lang="en-GB" sz="3600" dirty="0" smtClean="0">
                <a:latin typeface="Open Sans" panose="020B0606030504020204" pitchFamily="34" charset="0"/>
                <a:ea typeface="Open Sans" panose="020B0606030504020204" pitchFamily="34" charset="0"/>
                <a:cs typeface="Open Sans" panose="020B0606030504020204" pitchFamily="34" charset="0"/>
              </a:rPr>
              <a:t>Copying?</a:t>
            </a:r>
            <a:endParaRPr lang="en-GB"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9166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3081"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5791200" cy="1149989"/>
          </a:xfrm>
        </p:spPr>
        <p:txBody>
          <a:bodyPr>
            <a:normAutofit/>
          </a:bodyPr>
          <a:lstStyle/>
          <a:p>
            <a:r>
              <a:rPr lang="en-US" sz="4000" dirty="0" smtClean="0">
                <a:solidFill>
                  <a:srgbClr val="FFFFFF"/>
                </a:solidFill>
              </a:rPr>
              <a:t>round </a:t>
            </a:r>
            <a:r>
              <a:rPr lang="en-US" sz="4000" dirty="0" smtClean="0">
                <a:solidFill>
                  <a:srgbClr val="FFFFFF"/>
                </a:solidFill>
              </a:rPr>
              <a:t>2</a:t>
            </a:r>
            <a:endParaRPr lang="en-US" sz="4000" dirty="0">
              <a:solidFill>
                <a:srgbClr val="FFFFFF"/>
              </a:solidFill>
            </a:endParaRPr>
          </a:p>
        </p:txBody>
      </p:sp>
      <p:sp>
        <p:nvSpPr>
          <p:cNvPr id="3" name="Content Placeholder 2"/>
          <p:cNvSpPr>
            <a:spLocks noGrp="1"/>
          </p:cNvSpPr>
          <p:nvPr>
            <p:ph idx="1"/>
          </p:nvPr>
        </p:nvSpPr>
        <p:spPr/>
        <p:txBody>
          <a:bodyPr/>
          <a:lstStyle/>
          <a:p>
            <a:r>
              <a:rPr lang="en-US" sz="3600" dirty="0" smtClean="0"/>
              <a:t>What </a:t>
            </a:r>
            <a:r>
              <a:rPr lang="en-US" sz="3600" dirty="0"/>
              <a:t>types of usages apply?</a:t>
            </a:r>
          </a:p>
          <a:p>
            <a:pPr lvl="0"/>
            <a:endParaRPr lang="en-GB" sz="3600" dirty="0" smtClean="0"/>
          </a:p>
          <a:p>
            <a:pPr lvl="0"/>
            <a:r>
              <a:rPr lang="en-GB" sz="3600" spc="-60" dirty="0">
                <a:solidFill>
                  <a:schemeClr val="tx2"/>
                </a:solidFill>
                <a:ea typeface="+mj-ea"/>
                <a:cs typeface="+mj-cs"/>
              </a:rPr>
              <a:t>2</a:t>
            </a:r>
            <a:r>
              <a:rPr lang="en-GB" sz="3600" spc="-60" dirty="0" smtClean="0">
                <a:solidFill>
                  <a:schemeClr val="tx2"/>
                </a:solidFill>
                <a:ea typeface="+mj-ea"/>
                <a:cs typeface="+mj-cs"/>
              </a:rPr>
              <a:t>. A </a:t>
            </a:r>
            <a:r>
              <a:rPr lang="en-GB" sz="3600" spc="-60" dirty="0">
                <a:solidFill>
                  <a:schemeClr val="tx2"/>
                </a:solidFill>
                <a:ea typeface="+mj-ea"/>
                <a:cs typeface="+mj-cs"/>
              </a:rPr>
              <a:t>café owner </a:t>
            </a:r>
            <a:r>
              <a:rPr lang="en-GB" sz="3600" spc="-60" dirty="0" smtClean="0">
                <a:solidFill>
                  <a:schemeClr val="tx2"/>
                </a:solidFill>
                <a:ea typeface="+mj-ea"/>
                <a:cs typeface="+mj-cs"/>
              </a:rPr>
              <a:t>turns </a:t>
            </a:r>
            <a:r>
              <a:rPr lang="en-GB" sz="3600" spc="-60" dirty="0">
                <a:solidFill>
                  <a:schemeClr val="tx2"/>
                </a:solidFill>
                <a:ea typeface="+mj-ea"/>
                <a:cs typeface="+mj-cs"/>
              </a:rPr>
              <a:t>on a radio for her customers</a:t>
            </a:r>
            <a:endParaRPr lang="en-US" sz="3600" spc="-60" dirty="0">
              <a:solidFill>
                <a:schemeClr val="tx2"/>
              </a:solidFill>
              <a:ea typeface="+mj-ea"/>
              <a:cs typeface="+mj-cs"/>
            </a:endParaRPr>
          </a:p>
          <a:p>
            <a:endParaRPr lang="en-US" dirty="0"/>
          </a:p>
          <a:p>
            <a:endParaRPr lang="en-US" dirty="0"/>
          </a:p>
        </p:txBody>
      </p:sp>
      <p:pic>
        <p:nvPicPr>
          <p:cNvPr id="5"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6" name="Picture 3" descr="publish-ebooks[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7"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pic>
        <p:nvPicPr>
          <p:cNvPr id="9"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2"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539552" y="5493425"/>
            <a:ext cx="579433" cy="5760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sp>
        <p:nvSpPr>
          <p:cNvPr id="24" name="Rectangle 23"/>
          <p:cNvSpPr/>
          <p:nvPr/>
        </p:nvSpPr>
        <p:spPr>
          <a:xfrm>
            <a:off x="1326208" y="5458291"/>
            <a:ext cx="7365654" cy="646331"/>
          </a:xfrm>
          <a:prstGeom prst="rect">
            <a:avLst/>
          </a:prstGeom>
        </p:spPr>
        <p:txBody>
          <a:bodyPr wrap="square">
            <a:spAutoFit/>
          </a:bodyPr>
          <a:lstStyle/>
          <a:p>
            <a:r>
              <a:rPr lang="en-GB" sz="3600" dirty="0" smtClean="0">
                <a:latin typeface="Open Sans Regular"/>
                <a:cs typeface="Open Sans Regular"/>
              </a:rPr>
              <a:t>Public Performance</a:t>
            </a:r>
            <a:endParaRPr lang="en-GB" sz="3600" dirty="0">
              <a:latin typeface="Open Sans Regular"/>
              <a:cs typeface="Open Sans Regular"/>
            </a:endParaRPr>
          </a:p>
        </p:txBody>
      </p:sp>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pic>
        <p:nvPicPr>
          <p:cNvPr id="13"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22" y="4481590"/>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14" name="Rectangle 13"/>
          <p:cNvSpPr/>
          <p:nvPr/>
        </p:nvSpPr>
        <p:spPr>
          <a:xfrm>
            <a:off x="1331640" y="4438853"/>
            <a:ext cx="6908807" cy="646331"/>
          </a:xfrm>
          <a:prstGeom prst="rect">
            <a:avLst/>
          </a:prstGeom>
        </p:spPr>
        <p:txBody>
          <a:bodyPr wrap="square">
            <a:spAutoFit/>
          </a:bodyPr>
          <a:lstStyle/>
          <a:p>
            <a:r>
              <a:rPr lang="en-GB" sz="3600" dirty="0" smtClean="0">
                <a:latin typeface="Open Sans Regular"/>
                <a:cs typeface="Open Sans Regular"/>
              </a:rPr>
              <a:t>Communication to the public</a:t>
            </a:r>
            <a:endParaRPr lang="en-GB" sz="3600" dirty="0">
              <a:latin typeface="Open Sans Regular"/>
              <a:cs typeface="Open Sans Regular"/>
            </a:endParaRPr>
          </a:p>
        </p:txBody>
      </p:sp>
      <p:sp>
        <p:nvSpPr>
          <p:cNvPr id="16" name="TextBox 15"/>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17" name="TextBox 16"/>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18" name="TextBox 17"/>
          <p:cNvSpPr txBox="1"/>
          <p:nvPr/>
        </p:nvSpPr>
        <p:spPr>
          <a:xfrm>
            <a:off x="7668344"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spTree>
    <p:extLst>
      <p:ext uri="{BB962C8B-B14F-4D97-AF65-F5344CB8AC3E}">
        <p14:creationId xmlns:p14="http://schemas.microsoft.com/office/powerpoint/2010/main" val="169354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a:t>
            </a:r>
            <a:r>
              <a:rPr lang="en-US" sz="4000" dirty="0" smtClean="0">
                <a:solidFill>
                  <a:srgbClr val="FFFFFF"/>
                </a:solidFill>
              </a:rPr>
              <a:t>2</a:t>
            </a:r>
            <a:endParaRPr lang="en-US" sz="4000" dirty="0">
              <a:solidFill>
                <a:srgbClr val="FFFFFF"/>
              </a:solidFill>
            </a:endParaRPr>
          </a:p>
        </p:txBody>
      </p:sp>
      <p:sp>
        <p:nvSpPr>
          <p:cNvPr id="3" name="Content Placeholder 2"/>
          <p:cNvSpPr>
            <a:spLocks noGrp="1"/>
          </p:cNvSpPr>
          <p:nvPr>
            <p:ph idx="1"/>
          </p:nvPr>
        </p:nvSpPr>
        <p:spPr/>
        <p:txBody>
          <a:bodyPr/>
          <a:lstStyle/>
          <a:p>
            <a:r>
              <a:rPr lang="en-US" sz="3600" dirty="0" smtClean="0"/>
              <a:t>What </a:t>
            </a:r>
            <a:r>
              <a:rPr lang="en-US" sz="3600" dirty="0"/>
              <a:t>types of usages apply?</a:t>
            </a:r>
          </a:p>
          <a:p>
            <a:pPr lvl="0"/>
            <a:endParaRPr lang="en-GB" sz="3600" spc="-60" dirty="0" smtClean="0">
              <a:solidFill>
                <a:schemeClr val="tx2"/>
              </a:solidFill>
              <a:ea typeface="+mj-ea"/>
              <a:cs typeface="+mj-cs"/>
            </a:endParaRPr>
          </a:p>
          <a:p>
            <a:pPr lvl="0"/>
            <a:r>
              <a:rPr lang="en-GB" sz="3600" spc="-60" dirty="0">
                <a:solidFill>
                  <a:schemeClr val="tx2"/>
                </a:solidFill>
                <a:ea typeface="+mj-ea"/>
                <a:cs typeface="+mj-cs"/>
              </a:rPr>
              <a:t>3</a:t>
            </a:r>
            <a:r>
              <a:rPr lang="en-GB" sz="3600" spc="-60" dirty="0" smtClean="0">
                <a:solidFill>
                  <a:schemeClr val="tx2"/>
                </a:solidFill>
                <a:ea typeface="+mj-ea"/>
                <a:cs typeface="+mj-cs"/>
              </a:rPr>
              <a:t>. A writer creates </a:t>
            </a:r>
            <a:r>
              <a:rPr lang="en-GB" sz="3600" spc="-60" dirty="0">
                <a:solidFill>
                  <a:schemeClr val="tx2"/>
                </a:solidFill>
                <a:ea typeface="+mj-ea"/>
                <a:cs typeface="+mj-cs"/>
              </a:rPr>
              <a:t>short stories based on characters from </a:t>
            </a:r>
            <a:r>
              <a:rPr lang="en-GB" sz="3600" spc="-60" dirty="0" smtClean="0">
                <a:solidFill>
                  <a:schemeClr val="tx2"/>
                </a:solidFill>
                <a:ea typeface="+mj-ea"/>
                <a:cs typeface="+mj-cs"/>
              </a:rPr>
              <a:t>the BBC TV programme, </a:t>
            </a:r>
            <a:r>
              <a:rPr lang="en-GB" sz="3600" spc="-60" dirty="0" err="1" smtClean="0">
                <a:solidFill>
                  <a:schemeClr val="tx2"/>
                </a:solidFill>
                <a:ea typeface="+mj-ea"/>
                <a:cs typeface="+mj-cs"/>
              </a:rPr>
              <a:t>Eastenders</a:t>
            </a:r>
            <a:endParaRPr lang="en-US" sz="3600" spc="-60" dirty="0">
              <a:solidFill>
                <a:schemeClr val="tx2"/>
              </a:solidFill>
              <a:ea typeface="+mj-ea"/>
              <a:cs typeface="+mj-cs"/>
            </a:endParaRPr>
          </a:p>
          <a:p>
            <a:endParaRPr lang="en-US" dirty="0"/>
          </a:p>
          <a:p>
            <a:endParaRPr lang="en-US" dirty="0"/>
          </a:p>
        </p:txBody>
      </p:sp>
      <p:pic>
        <p:nvPicPr>
          <p:cNvPr id="14"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5" name="Picture 3" descr="publish-ebooks[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16"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pic>
        <p:nvPicPr>
          <p:cNvPr id="18"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27" name="Rectangle 26"/>
          <p:cNvSpPr/>
          <p:nvPr/>
        </p:nvSpPr>
        <p:spPr>
          <a:xfrm>
            <a:off x="1976418" y="5301208"/>
            <a:ext cx="2561068" cy="646331"/>
          </a:xfrm>
          <a:prstGeom prst="rect">
            <a:avLst/>
          </a:prstGeom>
        </p:spPr>
        <p:txBody>
          <a:bodyPr wrap="none">
            <a:spAutoFit/>
          </a:bodyPr>
          <a:lstStyle/>
          <a:p>
            <a:r>
              <a:rPr lang="en-GB" sz="3600" dirty="0">
                <a:latin typeface="Open Sans Regular"/>
                <a:cs typeface="Open Sans Regular"/>
              </a:rPr>
              <a:t>Adaptation</a:t>
            </a:r>
            <a:endParaRPr lang="en-GB" dirty="0">
              <a:latin typeface="Open Sans Regular"/>
              <a:cs typeface="Open Sans Regular"/>
            </a:endParaRPr>
          </a:p>
        </p:txBody>
      </p:sp>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419" y="5252547"/>
            <a:ext cx="940065" cy="917504"/>
          </a:xfrm>
          <a:prstGeom prst="rect">
            <a:avLst/>
          </a:prstGeom>
        </p:spPr>
      </p:pic>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sp>
        <p:nvSpPr>
          <p:cNvPr id="19" name="TextBox 18"/>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20" name="TextBox 19"/>
          <p:cNvSpPr txBox="1"/>
          <p:nvPr/>
        </p:nvSpPr>
        <p:spPr>
          <a:xfrm>
            <a:off x="7668344"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spTree>
    <p:extLst>
      <p:ext uri="{BB962C8B-B14F-4D97-AF65-F5344CB8AC3E}">
        <p14:creationId xmlns:p14="http://schemas.microsoft.com/office/powerpoint/2010/main" val="3091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27384"/>
            <a:ext cx="9144000" cy="1556792"/>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5791200" cy="1149989"/>
          </a:xfrm>
        </p:spPr>
        <p:txBody>
          <a:bodyPr>
            <a:normAutofit/>
          </a:bodyPr>
          <a:lstStyle/>
          <a:p>
            <a:r>
              <a:rPr lang="en-US" sz="4000" dirty="0" smtClean="0">
                <a:solidFill>
                  <a:srgbClr val="FFFFFF"/>
                </a:solidFill>
              </a:rPr>
              <a:t>round </a:t>
            </a:r>
            <a:r>
              <a:rPr lang="en-US" sz="4000" dirty="0" smtClean="0">
                <a:solidFill>
                  <a:srgbClr val="FFFFFF"/>
                </a:solidFill>
              </a:rPr>
              <a:t>2</a:t>
            </a:r>
            <a:endParaRPr lang="en-US" sz="4000" dirty="0">
              <a:solidFill>
                <a:srgbClr val="FFFFFF"/>
              </a:solidFill>
            </a:endParaRPr>
          </a:p>
        </p:txBody>
      </p:sp>
      <p:sp>
        <p:nvSpPr>
          <p:cNvPr id="3" name="Content Placeholder 2"/>
          <p:cNvSpPr>
            <a:spLocks noGrp="1"/>
          </p:cNvSpPr>
          <p:nvPr>
            <p:ph idx="1"/>
          </p:nvPr>
        </p:nvSpPr>
        <p:spPr/>
        <p:txBody>
          <a:bodyPr/>
          <a:lstStyle/>
          <a:p>
            <a:r>
              <a:rPr lang="en-US" sz="3600" dirty="0"/>
              <a:t>What types of usages apply</a:t>
            </a:r>
            <a:r>
              <a:rPr lang="en-US" sz="3600" dirty="0" smtClean="0"/>
              <a:t>?</a:t>
            </a:r>
          </a:p>
          <a:p>
            <a:endParaRPr lang="en-GB" sz="3600" spc="-60" dirty="0" smtClean="0">
              <a:solidFill>
                <a:schemeClr val="tx2"/>
              </a:solidFill>
              <a:ea typeface="+mj-ea"/>
              <a:cs typeface="+mj-cs"/>
            </a:endParaRPr>
          </a:p>
          <a:p>
            <a:r>
              <a:rPr lang="en-GB" sz="3600" spc="-60" dirty="0">
                <a:solidFill>
                  <a:schemeClr val="tx2"/>
                </a:solidFill>
                <a:ea typeface="+mj-ea"/>
                <a:cs typeface="+mj-cs"/>
              </a:rPr>
              <a:t>4</a:t>
            </a:r>
            <a:r>
              <a:rPr lang="en-GB" sz="3600" spc="-60" dirty="0" smtClean="0">
                <a:solidFill>
                  <a:schemeClr val="tx2"/>
                </a:solidFill>
                <a:ea typeface="+mj-ea"/>
                <a:cs typeface="+mj-cs"/>
              </a:rPr>
              <a:t>. A blogger uploads </a:t>
            </a:r>
            <a:r>
              <a:rPr lang="en-GB" sz="3600" spc="-60" dirty="0">
                <a:solidFill>
                  <a:schemeClr val="tx2"/>
                </a:solidFill>
                <a:ea typeface="+mj-ea"/>
                <a:cs typeface="+mj-cs"/>
              </a:rPr>
              <a:t>a picture to </a:t>
            </a:r>
            <a:r>
              <a:rPr lang="en-GB" sz="3600" spc="-60" dirty="0" smtClean="0">
                <a:solidFill>
                  <a:schemeClr val="tx2"/>
                </a:solidFill>
                <a:ea typeface="+mj-ea"/>
                <a:cs typeface="+mj-cs"/>
              </a:rPr>
              <a:t>his blog</a:t>
            </a:r>
            <a:endParaRPr lang="en-US" sz="3600" spc="-60" dirty="0">
              <a:solidFill>
                <a:schemeClr val="tx2"/>
              </a:solidFill>
              <a:ea typeface="+mj-ea"/>
              <a:cs typeface="+mj-cs"/>
            </a:endParaRPr>
          </a:p>
          <a:p>
            <a:endParaRPr lang="en-US" dirty="0"/>
          </a:p>
          <a:p>
            <a:endParaRPr lang="en-US" dirty="0"/>
          </a:p>
        </p:txBody>
      </p:sp>
      <p:pic>
        <p:nvPicPr>
          <p:cNvPr id="14"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78079"/>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5" name="Picture 3" descr="publish-ebooks[1]"/>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101271" y="2542948"/>
            <a:ext cx="632139" cy="6646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16" name="Rectangle 4"/>
          <p:cNvSpPr>
            <a:spLocks noChangeArrowheads="1"/>
          </p:cNvSpPr>
          <p:nvPr/>
        </p:nvSpPr>
        <p:spPr bwMode="auto">
          <a:xfrm>
            <a:off x="3275856" y="2610074"/>
            <a:ext cx="533403" cy="470384"/>
          </a:xfrm>
          <a:prstGeom prst="rect">
            <a:avLst/>
          </a:prstGeom>
          <a:noFill/>
          <a:ln w="38100" cmpd="dbl" algn="ctr">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rgbClr val="000000"/>
                </a:solidFill>
                <a:effectLst/>
                <a:latin typeface="Arial Black" pitchFamily="34" charset="0"/>
                <a:cs typeface="Arial" pitchFamily="34" charset="0"/>
              </a:rPr>
              <a:t>FOR RENT</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Picture 5" descr="Stage by Viscious-Speed - stage"/>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4499992" y="2518941"/>
            <a:ext cx="627440" cy="623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0" algn="in">
                <a:solidFill>
                  <a:srgbClr val="000000"/>
                </a:solidFill>
                <a:miter lim="800000"/>
                <a:headEnd/>
                <a:tailEnd/>
              </a14:hiddenLine>
            </a:ext>
          </a:extLst>
        </p:spPr>
      </p:pic>
      <p:pic>
        <p:nvPicPr>
          <p:cNvPr id="18"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2579786"/>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3" name="Picture 2" descr="mono-copy[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800" y="4624981"/>
            <a:ext cx="652033" cy="67622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4" name="Picture 6" descr="provider-interne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3800" y="5561710"/>
            <a:ext cx="603594" cy="603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26" name="Rectangle 25"/>
          <p:cNvSpPr/>
          <p:nvPr/>
        </p:nvSpPr>
        <p:spPr>
          <a:xfrm>
            <a:off x="2101271" y="4726885"/>
            <a:ext cx="1928733" cy="646331"/>
          </a:xfrm>
          <a:prstGeom prst="rect">
            <a:avLst/>
          </a:prstGeom>
        </p:spPr>
        <p:txBody>
          <a:bodyPr wrap="none">
            <a:spAutoFit/>
          </a:bodyPr>
          <a:lstStyle/>
          <a:p>
            <a:r>
              <a:rPr lang="en-GB" sz="3600" dirty="0">
                <a:latin typeface="Open Sans Regular"/>
                <a:cs typeface="Open Sans Regular"/>
              </a:rPr>
              <a:t>Copying</a:t>
            </a:r>
          </a:p>
        </p:txBody>
      </p:sp>
      <p:sp>
        <p:nvSpPr>
          <p:cNvPr id="27" name="Rectangle 26"/>
          <p:cNvSpPr/>
          <p:nvPr/>
        </p:nvSpPr>
        <p:spPr>
          <a:xfrm>
            <a:off x="2123728" y="5517232"/>
            <a:ext cx="6425031" cy="646331"/>
          </a:xfrm>
          <a:prstGeom prst="rect">
            <a:avLst/>
          </a:prstGeom>
        </p:spPr>
        <p:txBody>
          <a:bodyPr wrap="none">
            <a:spAutoFit/>
          </a:bodyPr>
          <a:lstStyle/>
          <a:p>
            <a:r>
              <a:rPr lang="en-GB" sz="3600" dirty="0">
                <a:latin typeface="Open Sans Regular"/>
                <a:cs typeface="Open Sans Regular"/>
              </a:rPr>
              <a:t>Communication to the public</a:t>
            </a:r>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1885" y="2600641"/>
            <a:ext cx="761937" cy="743651"/>
          </a:xfrm>
          <a:prstGeom prst="rect">
            <a:avLst/>
          </a:prstGeom>
        </p:spPr>
      </p:pic>
      <p:sp>
        <p:nvSpPr>
          <p:cNvPr id="20" name="TextBox 19"/>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U</a:t>
            </a:r>
            <a:endParaRPr lang="en-GB" dirty="0">
              <a:solidFill>
                <a:schemeClr val="bg1"/>
              </a:solidFill>
              <a:latin typeface="Slabo 27px" panose="02060503030505020404" pitchFamily="18" charset="0"/>
            </a:endParaRPr>
          </a:p>
        </p:txBody>
      </p:sp>
      <p:sp>
        <p:nvSpPr>
          <p:cNvPr id="21" name="TextBox 20"/>
          <p:cNvSpPr txBox="1"/>
          <p:nvPr/>
        </p:nvSpPr>
        <p:spPr>
          <a:xfrm>
            <a:off x="7668344" y="1011060"/>
            <a:ext cx="1261587"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Usages</a:t>
            </a:r>
            <a:endParaRPr lang="en-GB" dirty="0">
              <a:solidFill>
                <a:schemeClr val="bg1"/>
              </a:solidFill>
              <a:latin typeface="Slabo 27px" panose="02060503030505020404" pitchFamily="18" charset="0"/>
            </a:endParaRPr>
          </a:p>
        </p:txBody>
      </p:sp>
    </p:spTree>
    <p:extLst>
      <p:ext uri="{BB962C8B-B14F-4D97-AF65-F5344CB8AC3E}">
        <p14:creationId xmlns:p14="http://schemas.microsoft.com/office/powerpoint/2010/main" val="204172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2816"/>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ctrTitle"/>
          </p:nvPr>
        </p:nvSpPr>
        <p:spPr/>
        <p:txBody>
          <a:bodyPr/>
          <a:lstStyle/>
          <a:p>
            <a:r>
              <a:rPr lang="en-GB" cap="none" dirty="0" smtClean="0">
                <a:solidFill>
                  <a:srgbClr val="FFFFFF"/>
                </a:solidFill>
              </a:rPr>
              <a:t>Licences</a:t>
            </a:r>
            <a:endParaRPr lang="en-GB" cap="none" dirty="0">
              <a:solidFill>
                <a:srgbClr val="FFFFFF"/>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924843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199" y="-27384"/>
            <a:ext cx="6817058" cy="1389479"/>
          </a:xfrm>
        </p:spPr>
        <p:txBody>
          <a:bodyPr>
            <a:normAutofit/>
          </a:bodyPr>
          <a:lstStyle/>
          <a:p>
            <a:r>
              <a:rPr lang="en-GB" sz="4000" dirty="0" smtClean="0">
                <a:solidFill>
                  <a:srgbClr val="FFFFFF"/>
                </a:solidFill>
              </a:rPr>
              <a:t>Why consider types of</a:t>
            </a:r>
            <a:br>
              <a:rPr lang="en-GB" sz="4000" dirty="0" smtClean="0">
                <a:solidFill>
                  <a:srgbClr val="FFFFFF"/>
                </a:solidFill>
              </a:rPr>
            </a:br>
            <a:r>
              <a:rPr lang="en-GB" sz="4000" dirty="0" smtClean="0">
                <a:solidFill>
                  <a:srgbClr val="FFFFFF"/>
                </a:solidFill>
              </a:rPr>
              <a:t>Copyright licence?</a:t>
            </a:r>
            <a:endParaRPr lang="en-GB" sz="4000" dirty="0">
              <a:solidFill>
                <a:srgbClr val="FFFFFF"/>
              </a:solidFill>
            </a:endParaRPr>
          </a:p>
        </p:txBody>
      </p:sp>
      <p:sp>
        <p:nvSpPr>
          <p:cNvPr id="3" name="Content Placeholder 2"/>
          <p:cNvSpPr>
            <a:spLocks noGrp="1"/>
          </p:cNvSpPr>
          <p:nvPr>
            <p:ph idx="1"/>
          </p:nvPr>
        </p:nvSpPr>
        <p:spPr>
          <a:xfrm>
            <a:off x="764274" y="2007765"/>
            <a:ext cx="7696157" cy="4373563"/>
          </a:xfrm>
        </p:spPr>
        <p:txBody>
          <a:bodyPr>
            <a:normAutofit/>
          </a:bodyPr>
          <a:lstStyle/>
          <a:p>
            <a:pPr marL="571500" indent="-571500">
              <a:buFont typeface="Arial" panose="020B0604020202020204" pitchFamily="34" charset="0"/>
              <a:buChar char="+"/>
            </a:pPr>
            <a:r>
              <a:rPr lang="en-GB" sz="3600" dirty="0" smtClean="0"/>
              <a:t>First point of call</a:t>
            </a:r>
          </a:p>
          <a:p>
            <a:pPr lvl="1">
              <a:buFont typeface="Arial" panose="020B0604020202020204" pitchFamily="34" charset="0"/>
              <a:buChar char="+"/>
            </a:pPr>
            <a:r>
              <a:rPr lang="en-GB" sz="3600" dirty="0" smtClean="0"/>
              <a:t> Can effectively provide zero risk</a:t>
            </a:r>
          </a:p>
          <a:p>
            <a:pPr lvl="1">
              <a:buFont typeface="Arial" panose="020B0604020202020204" pitchFamily="34" charset="0"/>
              <a:buChar char="+"/>
            </a:pPr>
            <a:r>
              <a:rPr lang="en-GB" sz="3600" dirty="0" smtClean="0"/>
              <a:t> May already have paid for them</a:t>
            </a:r>
            <a:endParaRPr lang="en-GB" sz="3600" dirty="0"/>
          </a:p>
          <a:p>
            <a:pPr marL="571500" indent="-571500">
              <a:buFont typeface="Arial" panose="020B0604020202020204" pitchFamily="34" charset="0"/>
              <a:buChar char="‒"/>
            </a:pPr>
            <a:r>
              <a:rPr lang="en-GB" sz="3600" dirty="0" smtClean="0"/>
              <a:t>They all involve limitations</a:t>
            </a:r>
          </a:p>
          <a:p>
            <a:pPr lvl="1">
              <a:buFont typeface="Arial" panose="020B0604020202020204" pitchFamily="34" charset="0"/>
              <a:buChar char="‒"/>
            </a:pPr>
            <a:r>
              <a:rPr lang="en-GB" sz="3600" dirty="0"/>
              <a:t> </a:t>
            </a:r>
            <a:r>
              <a:rPr lang="en-GB" sz="3600" dirty="0" smtClean="0"/>
              <a:t>Not carte blanche</a:t>
            </a:r>
          </a:p>
          <a:p>
            <a:pPr lvl="1">
              <a:buFont typeface="Arial" panose="020B0604020202020204" pitchFamily="34" charset="0"/>
              <a:buChar char="‒"/>
            </a:pPr>
            <a:r>
              <a:rPr lang="en-GB" sz="3600" dirty="0"/>
              <a:t> </a:t>
            </a:r>
            <a:r>
              <a:rPr lang="en-GB" sz="3600" dirty="0" smtClean="0"/>
              <a:t>Relationship with exceptions</a:t>
            </a:r>
            <a:endParaRPr lang="en-GB" sz="3600" dirty="0"/>
          </a:p>
          <a:p>
            <a:endParaRPr lang="en-GB" dirty="0"/>
          </a:p>
        </p:txBody>
      </p:sp>
    </p:spTree>
    <p:extLst>
      <p:ext uri="{BB962C8B-B14F-4D97-AF65-F5344CB8AC3E}">
        <p14:creationId xmlns:p14="http://schemas.microsoft.com/office/powerpoint/2010/main" val="38435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4181"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6189260" cy="1149989"/>
          </a:xfrm>
        </p:spPr>
        <p:txBody>
          <a:bodyPr>
            <a:normAutofit/>
          </a:bodyPr>
          <a:lstStyle/>
          <a:p>
            <a:r>
              <a:rPr lang="en-US" sz="4000" dirty="0" smtClean="0">
                <a:solidFill>
                  <a:srgbClr val="FFFFFF"/>
                </a:solidFill>
              </a:rPr>
              <a:t>Copyright </a:t>
            </a:r>
            <a:r>
              <a:rPr lang="en-US" sz="4000" dirty="0" err="1" smtClean="0">
                <a:solidFill>
                  <a:srgbClr val="FFFFFF"/>
                </a:solidFill>
              </a:rPr>
              <a:t>licences</a:t>
            </a:r>
            <a:r>
              <a:rPr lang="en-US" sz="4000" dirty="0" smtClean="0">
                <a:solidFill>
                  <a:srgbClr val="FFFFFF"/>
                </a:solidFill>
              </a:rPr>
              <a:t> (1)</a:t>
            </a:r>
            <a:endParaRPr lang="en-US" sz="4000" dirty="0">
              <a:solidFill>
                <a:srgbClr val="FFFFFF"/>
              </a:solidFill>
            </a:endParaRPr>
          </a:p>
        </p:txBody>
      </p:sp>
      <p:sp>
        <p:nvSpPr>
          <p:cNvPr id="5" name="Content Placeholder 2"/>
          <p:cNvSpPr txBox="1">
            <a:spLocks/>
          </p:cNvSpPr>
          <p:nvPr/>
        </p:nvSpPr>
        <p:spPr>
          <a:xfrm>
            <a:off x="1924334" y="2007765"/>
            <a:ext cx="6152866" cy="4373563"/>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CLA </a:t>
            </a:r>
            <a:r>
              <a:rPr lang="en-GB" sz="2400" b="0" dirty="0" smtClean="0">
                <a:latin typeface="Open Sans" panose="020B0606030504020204" pitchFamily="34" charset="0"/>
                <a:ea typeface="Open Sans" panose="020B0606030504020204" pitchFamily="34" charset="0"/>
                <a:cs typeface="Open Sans" panose="020B0606030504020204" pitchFamily="34" charset="0"/>
              </a:rPr>
              <a:t>(Copyright Licensing Agency)</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NLA Media Access</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ERA </a:t>
            </a:r>
            <a:r>
              <a:rPr lang="en-GB" sz="2400" b="0" dirty="0" smtClean="0">
                <a:latin typeface="Open Sans" panose="020B0606030504020204" pitchFamily="34" charset="0"/>
                <a:ea typeface="Open Sans" panose="020B0606030504020204" pitchFamily="34" charset="0"/>
                <a:cs typeface="Open Sans" panose="020B0606030504020204" pitchFamily="34" charset="0"/>
              </a:rPr>
              <a:t>(Educational Recording Agency)</a:t>
            </a:r>
          </a:p>
          <a:p>
            <a:pPr>
              <a:spcAft>
                <a:spcPts val="1000"/>
              </a:spcAft>
            </a:pPr>
            <a:r>
              <a:rPr lang="en-GB" sz="3200" b="0" dirty="0" err="1" smtClean="0">
                <a:latin typeface="Open Sans" panose="020B0606030504020204" pitchFamily="34" charset="0"/>
                <a:ea typeface="Open Sans" panose="020B0606030504020204" pitchFamily="34" charset="0"/>
                <a:cs typeface="Open Sans" panose="020B0606030504020204" pitchFamily="34" charset="0"/>
              </a:rPr>
              <a:t>Filmbank</a:t>
            </a:r>
            <a:r>
              <a:rPr lang="en-GB" sz="3200" b="0" dirty="0" smtClean="0">
                <a:latin typeface="Open Sans" panose="020B0606030504020204" pitchFamily="34" charset="0"/>
                <a:ea typeface="Open Sans" panose="020B0606030504020204" pitchFamily="34" charset="0"/>
                <a:cs typeface="Open Sans" panose="020B0606030504020204" pitchFamily="34" charset="0"/>
              </a:rPr>
              <a:t> / MPLC</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Library E-resources</a:t>
            </a:r>
          </a:p>
          <a:p>
            <a:pPr>
              <a:spcAft>
                <a:spcPts val="10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Creative Commons</a:t>
            </a:r>
          </a:p>
        </p:txBody>
      </p:sp>
      <p:sp>
        <p:nvSpPr>
          <p:cNvPr id="6" name="Text Box 2"/>
          <p:cNvSpPr txBox="1">
            <a:spLocks noChangeAspect="1" noChangeArrowheads="1"/>
          </p:cNvSpPr>
          <p:nvPr/>
        </p:nvSpPr>
        <p:spPr bwMode="auto">
          <a:xfrm>
            <a:off x="900133" y="1978493"/>
            <a:ext cx="744790" cy="604264"/>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3"/>
          <p:cNvSpPr txBox="1">
            <a:spLocks noChangeAspect="1" noChangeArrowheads="1"/>
          </p:cNvSpPr>
          <p:nvPr/>
        </p:nvSpPr>
        <p:spPr bwMode="auto">
          <a:xfrm>
            <a:off x="893784" y="3244382"/>
            <a:ext cx="751139" cy="608458"/>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4"/>
          <p:cNvSpPr txBox="1">
            <a:spLocks noChangeAspect="1" noChangeArrowheads="1"/>
          </p:cNvSpPr>
          <p:nvPr/>
        </p:nvSpPr>
        <p:spPr bwMode="auto">
          <a:xfrm>
            <a:off x="906674" y="2610052"/>
            <a:ext cx="751897" cy="610029"/>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365" name="Picture 5" descr="Machovka-Video-projector[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39192" y="4016342"/>
            <a:ext cx="753237" cy="45864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5366" name="Picture 6" descr="bookonscre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729" y="4659352"/>
            <a:ext cx="600708" cy="49878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5367"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177" y="5442146"/>
            <a:ext cx="519265" cy="5192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grpSp>
        <p:nvGrpSpPr>
          <p:cNvPr id="11" name="Group 10"/>
          <p:cNvGrpSpPr/>
          <p:nvPr/>
        </p:nvGrpSpPr>
        <p:grpSpPr>
          <a:xfrm>
            <a:off x="7452320" y="38234"/>
            <a:ext cx="1477611" cy="1496046"/>
            <a:chOff x="7452320" y="38234"/>
            <a:chExt cx="1477611" cy="1496046"/>
          </a:xfrm>
        </p:grpSpPr>
        <p:sp>
          <p:nvSpPr>
            <p:cNvPr id="12" name="TextBox 11"/>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L</a:t>
              </a:r>
              <a:endParaRPr lang="en-GB" dirty="0">
                <a:solidFill>
                  <a:schemeClr val="bg1"/>
                </a:solidFill>
                <a:latin typeface="Slabo 27px" panose="02060503030505020404" pitchFamily="18" charset="0"/>
              </a:endParaRPr>
            </a:p>
          </p:txBody>
        </p:sp>
        <p:sp>
          <p:nvSpPr>
            <p:cNvPr id="13" name="TextBox 12"/>
            <p:cNvSpPr txBox="1"/>
            <p:nvPr/>
          </p:nvSpPr>
          <p:spPr>
            <a:xfrm>
              <a:off x="7452320" y="1011060"/>
              <a:ext cx="1477611"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Licences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425533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3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3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6189260" cy="1149989"/>
          </a:xfrm>
        </p:spPr>
        <p:txBody>
          <a:bodyPr>
            <a:normAutofit/>
          </a:bodyPr>
          <a:lstStyle/>
          <a:p>
            <a:r>
              <a:rPr lang="en-US" sz="4000" dirty="0" smtClean="0">
                <a:solidFill>
                  <a:srgbClr val="FFFFFF"/>
                </a:solidFill>
              </a:rPr>
              <a:t>Copyright </a:t>
            </a:r>
            <a:r>
              <a:rPr lang="en-US" sz="4000" dirty="0" err="1" smtClean="0">
                <a:solidFill>
                  <a:srgbClr val="FFFFFF"/>
                </a:solidFill>
              </a:rPr>
              <a:t>licences</a:t>
            </a:r>
            <a:r>
              <a:rPr lang="en-US" sz="4000" dirty="0" smtClean="0">
                <a:solidFill>
                  <a:srgbClr val="FFFFFF"/>
                </a:solidFill>
              </a:rPr>
              <a:t> (2)</a:t>
            </a:r>
            <a:endParaRPr lang="en-US" sz="4000" dirty="0">
              <a:solidFill>
                <a:srgbClr val="FFFFFF"/>
              </a:solidFill>
            </a:endParaRPr>
          </a:p>
        </p:txBody>
      </p:sp>
      <p:sp>
        <p:nvSpPr>
          <p:cNvPr id="5" name="Content Placeholder 2"/>
          <p:cNvSpPr txBox="1">
            <a:spLocks/>
          </p:cNvSpPr>
          <p:nvPr/>
        </p:nvSpPr>
        <p:spPr>
          <a:xfrm>
            <a:off x="1924334" y="2025352"/>
            <a:ext cx="6152866" cy="4572000"/>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2400"/>
              </a:spcAft>
            </a:pPr>
            <a:r>
              <a:rPr lang="en-GB" sz="3200" b="0" dirty="0">
                <a:latin typeface="Open Sans" panose="020B0606030504020204" pitchFamily="34" charset="0"/>
                <a:ea typeface="Open Sans" panose="020B0606030504020204" pitchFamily="34" charset="0"/>
                <a:cs typeface="Open Sans" panose="020B0606030504020204" pitchFamily="34" charset="0"/>
              </a:rPr>
              <a:t>‘Bespoke’ permission</a:t>
            </a:r>
          </a:p>
          <a:p>
            <a:pPr>
              <a:spcAft>
                <a:spcPts val="2400"/>
              </a:spcAft>
            </a:pPr>
            <a:r>
              <a:rPr lang="en-GB" sz="3200" b="0" dirty="0">
                <a:latin typeface="Open Sans" panose="020B0606030504020204" pitchFamily="34" charset="0"/>
                <a:ea typeface="Open Sans" panose="020B0606030504020204" pitchFamily="34" charset="0"/>
                <a:cs typeface="Open Sans" panose="020B0606030504020204" pitchFamily="34" charset="0"/>
              </a:rPr>
              <a:t>Website Terms </a:t>
            </a:r>
            <a:r>
              <a:rPr lang="en-GB" sz="3200" b="0" dirty="0" smtClean="0">
                <a:latin typeface="Open Sans" panose="020B0606030504020204" pitchFamily="34" charset="0"/>
                <a:ea typeface="Open Sans" panose="020B0606030504020204" pitchFamily="34" charset="0"/>
                <a:cs typeface="Open Sans" panose="020B0606030504020204" pitchFamily="34" charset="0"/>
              </a:rPr>
              <a:t>&amp; Conditions</a:t>
            </a:r>
            <a:endParaRPr lang="en-GB" sz="3200" b="0" dirty="0">
              <a:latin typeface="Open Sans" panose="020B0606030504020204" pitchFamily="34" charset="0"/>
              <a:ea typeface="Open Sans" panose="020B0606030504020204" pitchFamily="34" charset="0"/>
              <a:cs typeface="Open Sans" panose="020B0606030504020204" pitchFamily="34" charset="0"/>
            </a:endParaRPr>
          </a:p>
          <a:p>
            <a:pPr>
              <a:spcAft>
                <a:spcPts val="24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UK </a:t>
            </a:r>
            <a:r>
              <a:rPr lang="en-GB" sz="3200" b="0" dirty="0">
                <a:latin typeface="Open Sans" panose="020B0606030504020204" pitchFamily="34" charset="0"/>
                <a:ea typeface="Open Sans" panose="020B0606030504020204" pitchFamily="34" charset="0"/>
                <a:cs typeface="Open Sans" panose="020B0606030504020204" pitchFamily="34" charset="0"/>
              </a:rPr>
              <a:t>Orphan Works </a:t>
            </a:r>
            <a:r>
              <a:rPr lang="en-GB" sz="3200" b="0" dirty="0" smtClean="0">
                <a:latin typeface="Open Sans" panose="020B0606030504020204" pitchFamily="34" charset="0"/>
                <a:ea typeface="Open Sans" panose="020B0606030504020204" pitchFamily="34" charset="0"/>
                <a:cs typeface="Open Sans" panose="020B0606030504020204" pitchFamily="34" charset="0"/>
              </a:rPr>
              <a:t>Licence</a:t>
            </a:r>
            <a:endParaRPr lang="en-GB" sz="3200" b="0" dirty="0">
              <a:latin typeface="Open Sans" panose="020B0606030504020204" pitchFamily="34" charset="0"/>
              <a:ea typeface="Open Sans" panose="020B0606030504020204" pitchFamily="34" charset="0"/>
              <a:cs typeface="Open Sans" panose="020B0606030504020204" pitchFamily="34" charset="0"/>
            </a:endParaRPr>
          </a:p>
          <a:p>
            <a:pPr>
              <a:spcAft>
                <a:spcPts val="2400"/>
              </a:spcAft>
            </a:pPr>
            <a:r>
              <a:rPr lang="en-GB" sz="3200" b="0" dirty="0">
                <a:latin typeface="Open Sans" panose="020B0606030504020204" pitchFamily="34" charset="0"/>
                <a:ea typeface="Open Sans" panose="020B0606030504020204" pitchFamily="34" charset="0"/>
                <a:cs typeface="Open Sans" panose="020B0606030504020204" pitchFamily="34" charset="0"/>
              </a:rPr>
              <a:t>You </a:t>
            </a:r>
            <a:r>
              <a:rPr lang="en-GB" sz="3200" b="0" dirty="0" smtClean="0">
                <a:latin typeface="Open Sans" panose="020B0606030504020204" pitchFamily="34" charset="0"/>
                <a:ea typeface="Open Sans" panose="020B0606030504020204" pitchFamily="34" charset="0"/>
                <a:cs typeface="Open Sans" panose="020B0606030504020204" pitchFamily="34" charset="0"/>
              </a:rPr>
              <a:t>own the copyright</a:t>
            </a:r>
            <a:endParaRPr lang="en-GB" sz="3200" b="0" dirty="0">
              <a:latin typeface="Open Sans" panose="020B0606030504020204" pitchFamily="34" charset="0"/>
              <a:ea typeface="Open Sans" panose="020B0606030504020204" pitchFamily="34" charset="0"/>
              <a:cs typeface="Open Sans" panose="020B0606030504020204" pitchFamily="34" charset="0"/>
            </a:endParaRPr>
          </a:p>
          <a:p>
            <a:pPr>
              <a:spcAft>
                <a:spcPts val="2400"/>
              </a:spcAft>
            </a:pPr>
            <a:r>
              <a:rPr lang="en-GB" sz="3200" b="0" dirty="0" smtClean="0">
                <a:latin typeface="Open Sans" panose="020B0606030504020204" pitchFamily="34" charset="0"/>
                <a:ea typeface="Open Sans" panose="020B0606030504020204" pitchFamily="34" charset="0"/>
                <a:cs typeface="Open Sans" panose="020B0606030504020204" pitchFamily="34" charset="0"/>
              </a:rPr>
              <a:t>You made it as an employee</a:t>
            </a:r>
            <a:endParaRPr lang="en-GB" sz="3200" b="0" dirty="0">
              <a:latin typeface="Open Sans" panose="020B0606030504020204" pitchFamily="34" charset="0"/>
              <a:ea typeface="Open Sans" panose="020B0606030504020204" pitchFamily="34" charset="0"/>
              <a:cs typeface="Open Sans" panose="020B0606030504020204" pitchFamily="34" charset="0"/>
            </a:endParaRPr>
          </a:p>
        </p:txBody>
      </p:sp>
      <p:pic>
        <p:nvPicPr>
          <p:cNvPr id="16386" name="Picture 2" descr="Handshake-03[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902673" y="1979268"/>
            <a:ext cx="922336" cy="64886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639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174" y="2778518"/>
            <a:ext cx="793013" cy="704001"/>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16393" name="Picture 9" descr="Carpenter by dominiquechappard - A carpenter at 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93" y="4593133"/>
            <a:ext cx="668695" cy="759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6394" name="Picture 10" descr="teamwork[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865366" y="5647233"/>
            <a:ext cx="996950" cy="5540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14" name="Rectangle 13"/>
          <p:cNvSpPr/>
          <p:nvPr/>
        </p:nvSpPr>
        <p:spPr>
          <a:xfrm>
            <a:off x="736978" y="4501852"/>
            <a:ext cx="8026022" cy="19431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iagonal Stripe 22"/>
          <p:cNvSpPr>
            <a:spLocks/>
          </p:cNvSpPr>
          <p:nvPr/>
        </p:nvSpPr>
        <p:spPr bwMode="auto">
          <a:xfrm rot="10800000">
            <a:off x="7393460" y="5241627"/>
            <a:ext cx="1357784" cy="1177925"/>
          </a:xfrm>
          <a:custGeom>
            <a:avLst/>
            <a:gdLst>
              <a:gd name="T0" fmla="*/ 0 w 1257300"/>
              <a:gd name="T1" fmla="*/ 514350 h 1028700"/>
              <a:gd name="T2" fmla="*/ 628650 w 1257300"/>
              <a:gd name="T3" fmla="*/ 0 h 1028700"/>
              <a:gd name="T4" fmla="*/ 1257300 w 1257300"/>
              <a:gd name="T5" fmla="*/ 0 h 1028700"/>
              <a:gd name="T6" fmla="*/ 0 w 1257300"/>
              <a:gd name="T7" fmla="*/ 1028700 h 1028700"/>
              <a:gd name="T8" fmla="*/ 0 w 1257300"/>
              <a:gd name="T9" fmla="*/ 514350 h 1028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300" h="1028700">
                <a:moveTo>
                  <a:pt x="0" y="514350"/>
                </a:moveTo>
                <a:lnTo>
                  <a:pt x="628650" y="0"/>
                </a:lnTo>
                <a:lnTo>
                  <a:pt x="1257300" y="0"/>
                </a:lnTo>
                <a:lnTo>
                  <a:pt x="0" y="1028700"/>
                </a:lnTo>
                <a:lnTo>
                  <a:pt x="0" y="514350"/>
                </a:lnTo>
                <a:close/>
              </a:path>
            </a:pathLst>
          </a:custGeom>
          <a:solidFill>
            <a:srgbClr val="FF6C00"/>
          </a:solidFill>
          <a:ln w="9525" cap="flat" cmpd="sng" algn="ctr">
            <a:solidFill>
              <a:srgbClr val="806600"/>
            </a:solidFill>
            <a:prstDash val="solid"/>
            <a:round/>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GB"/>
          </a:p>
        </p:txBody>
      </p:sp>
      <p:sp>
        <p:nvSpPr>
          <p:cNvPr id="11" name="Text Box 23"/>
          <p:cNvSpPr txBox="1">
            <a:spLocks noChangeArrowheads="1"/>
          </p:cNvSpPr>
          <p:nvPr/>
        </p:nvSpPr>
        <p:spPr bwMode="auto">
          <a:xfrm rot="19047780">
            <a:off x="7673527" y="5817551"/>
            <a:ext cx="1235995" cy="3321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altLang="en-US" sz="1300" b="1" i="0" u="none" strike="noStrike" cap="none" normalizeH="0" baseline="0" dirty="0" smtClean="0">
                <a:ln>
                  <a:noFill/>
                </a:ln>
                <a:solidFill>
                  <a:srgbClr val="FFFFFF"/>
                </a:solidFill>
                <a:effectLst/>
                <a:latin typeface="Slabo 27px" panose="02060503030505020404" pitchFamily="18" charset="0"/>
                <a:cs typeface="Arial" pitchFamily="34" charset="0"/>
              </a:rPr>
              <a:t>Licence related</a:t>
            </a:r>
            <a:endParaRPr kumimoji="0" lang="en-US" altLang="en-US" sz="1800" b="0" i="0" u="none" strike="noStrike" cap="none" normalizeH="0" baseline="0" dirty="0" smtClean="0">
              <a:ln>
                <a:noFill/>
              </a:ln>
              <a:solidFill>
                <a:schemeClr val="tx1"/>
              </a:solidFill>
              <a:effectLst/>
              <a:latin typeface="Slabo 27px" panose="02060503030505020404" pitchFamily="18" charset="0"/>
              <a:cs typeface="Arial" pitchFamily="34" charset="0"/>
            </a:endParaRPr>
          </a:p>
        </p:txBody>
      </p:sp>
      <p:grpSp>
        <p:nvGrpSpPr>
          <p:cNvPr id="4" name="Group 3"/>
          <p:cNvGrpSpPr/>
          <p:nvPr/>
        </p:nvGrpSpPr>
        <p:grpSpPr>
          <a:xfrm>
            <a:off x="916534" y="3633534"/>
            <a:ext cx="955228" cy="809506"/>
            <a:chOff x="916534" y="3360782"/>
            <a:chExt cx="955228" cy="809506"/>
          </a:xfrm>
        </p:grpSpPr>
        <p:pic>
          <p:nvPicPr>
            <p:cNvPr id="163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6534" y="3360782"/>
              <a:ext cx="835450" cy="677818"/>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7148" y="3751996"/>
              <a:ext cx="404614" cy="418292"/>
            </a:xfrm>
            <a:prstGeom prst="rect">
              <a:avLst/>
            </a:prstGeom>
            <a:solidFill>
              <a:schemeClr val="bg1"/>
            </a:solidFill>
          </p:spPr>
        </p:pic>
      </p:grpSp>
      <p:grpSp>
        <p:nvGrpSpPr>
          <p:cNvPr id="16" name="Group 15"/>
          <p:cNvGrpSpPr/>
          <p:nvPr/>
        </p:nvGrpSpPr>
        <p:grpSpPr>
          <a:xfrm>
            <a:off x="7452320" y="38234"/>
            <a:ext cx="1477611" cy="1496046"/>
            <a:chOff x="7452320" y="38234"/>
            <a:chExt cx="1477611" cy="1496046"/>
          </a:xfrm>
        </p:grpSpPr>
        <p:sp>
          <p:nvSpPr>
            <p:cNvPr id="17" name="TextBox 16"/>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L</a:t>
              </a:r>
              <a:endParaRPr lang="en-GB" dirty="0">
                <a:solidFill>
                  <a:schemeClr val="bg1"/>
                </a:solidFill>
                <a:latin typeface="Slabo 27px" panose="02060503030505020404" pitchFamily="18" charset="0"/>
              </a:endParaRPr>
            </a:p>
          </p:txBody>
        </p:sp>
        <p:sp>
          <p:nvSpPr>
            <p:cNvPr id="18" name="TextBox 17"/>
            <p:cNvSpPr txBox="1"/>
            <p:nvPr/>
          </p:nvSpPr>
          <p:spPr>
            <a:xfrm>
              <a:off x="7452320" y="1011060"/>
              <a:ext cx="1477611"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Licences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379232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39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5791200" cy="1149989"/>
          </a:xfrm>
        </p:spPr>
        <p:txBody>
          <a:bodyPr>
            <a:normAutofit/>
          </a:bodyPr>
          <a:lstStyle/>
          <a:p>
            <a:r>
              <a:rPr lang="en-US" sz="4000" dirty="0" smtClean="0">
                <a:solidFill>
                  <a:srgbClr val="FFFFFF"/>
                </a:solidFill>
              </a:rPr>
              <a:t>round 3</a:t>
            </a:r>
            <a:endParaRPr lang="en-US" sz="4000" dirty="0">
              <a:solidFill>
                <a:srgbClr val="FFFFFF"/>
              </a:solidFill>
            </a:endParaRPr>
          </a:p>
        </p:txBody>
      </p:sp>
      <p:sp>
        <p:nvSpPr>
          <p:cNvPr id="3" name="Content Placeholder 2"/>
          <p:cNvSpPr>
            <a:spLocks noGrp="1"/>
          </p:cNvSpPr>
          <p:nvPr>
            <p:ph idx="1"/>
          </p:nvPr>
        </p:nvSpPr>
        <p:spPr/>
        <p:txBody>
          <a:bodyPr anchor="ctr" anchorCtr="0">
            <a:normAutofit/>
          </a:bodyPr>
          <a:lstStyle/>
          <a:p>
            <a:pPr algn="ctr"/>
            <a:r>
              <a:rPr lang="en-US" sz="3600" dirty="0" smtClean="0">
                <a:latin typeface="Open Sans" panose="020B0606030504020204" pitchFamily="34" charset="0"/>
                <a:ea typeface="Open Sans" panose="020B0606030504020204" pitchFamily="34" charset="0"/>
                <a:cs typeface="Open Sans" panose="020B0606030504020204" pitchFamily="34" charset="0"/>
              </a:rPr>
              <a:t>Using your “</a:t>
            </a:r>
            <a:r>
              <a:rPr lang="en-US" sz="3600" dirty="0" err="1" smtClean="0">
                <a:latin typeface="Open Sans" panose="020B0606030504020204" pitchFamily="34" charset="0"/>
                <a:ea typeface="Open Sans" panose="020B0606030504020204" pitchFamily="34" charset="0"/>
                <a:cs typeface="Open Sans" panose="020B0606030504020204" pitchFamily="34" charset="0"/>
              </a:rPr>
              <a:t>Licences</a:t>
            </a:r>
            <a:r>
              <a:rPr lang="en-US" sz="3600" dirty="0" smtClean="0">
                <a:latin typeface="Open Sans" panose="020B0606030504020204" pitchFamily="34" charset="0"/>
                <a:ea typeface="Open Sans" panose="020B0606030504020204" pitchFamily="34" charset="0"/>
                <a:cs typeface="Open Sans" panose="020B0606030504020204" pitchFamily="34" charset="0"/>
              </a:rPr>
              <a:t>” cards, decide what types of </a:t>
            </a:r>
            <a:r>
              <a:rPr lang="en-US" sz="3600" dirty="0" err="1" smtClean="0">
                <a:latin typeface="Open Sans" panose="020B0606030504020204" pitchFamily="34" charset="0"/>
                <a:ea typeface="Open Sans" panose="020B0606030504020204" pitchFamily="34" charset="0"/>
                <a:cs typeface="Open Sans" panose="020B0606030504020204" pitchFamily="34" charset="0"/>
              </a:rPr>
              <a:t>licences</a:t>
            </a:r>
            <a:r>
              <a:rPr lang="en-US" sz="3600" dirty="0" smtClean="0">
                <a:latin typeface="Open Sans" panose="020B0606030504020204" pitchFamily="34" charset="0"/>
                <a:ea typeface="Open Sans" panose="020B0606030504020204" pitchFamily="34" charset="0"/>
                <a:cs typeface="Open Sans" panose="020B0606030504020204" pitchFamily="34" charset="0"/>
              </a:rPr>
              <a:t> apply in the following scenarios?</a:t>
            </a:r>
          </a:p>
          <a:p>
            <a:endParaRPr lang="en-US" dirty="0"/>
          </a:p>
          <a:p>
            <a:endParaRPr lang="en-US" dirty="0"/>
          </a:p>
        </p:txBody>
      </p:sp>
      <p:grpSp>
        <p:nvGrpSpPr>
          <p:cNvPr id="7" name="Group 6"/>
          <p:cNvGrpSpPr/>
          <p:nvPr/>
        </p:nvGrpSpPr>
        <p:grpSpPr>
          <a:xfrm>
            <a:off x="7452320" y="38234"/>
            <a:ext cx="1477611" cy="1496046"/>
            <a:chOff x="7452320" y="38234"/>
            <a:chExt cx="1477611" cy="1496046"/>
          </a:xfrm>
        </p:grpSpPr>
        <p:sp>
          <p:nvSpPr>
            <p:cNvPr id="8" name="TextBox 7"/>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L</a:t>
              </a:r>
              <a:endParaRPr lang="en-GB" dirty="0">
                <a:solidFill>
                  <a:schemeClr val="bg1"/>
                </a:solidFill>
                <a:latin typeface="Slabo 27px" panose="02060503030505020404" pitchFamily="18" charset="0"/>
              </a:endParaRPr>
            </a:p>
          </p:txBody>
        </p:sp>
        <p:sp>
          <p:nvSpPr>
            <p:cNvPr id="9" name="TextBox 8"/>
            <p:cNvSpPr txBox="1"/>
            <p:nvPr/>
          </p:nvSpPr>
          <p:spPr>
            <a:xfrm>
              <a:off x="7452320" y="1011060"/>
              <a:ext cx="1477611"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Licences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19272258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53563"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7253"/>
            <a:ext cx="5791200" cy="1149989"/>
          </a:xfrm>
        </p:spPr>
        <p:txBody>
          <a:bodyPr>
            <a:normAutofit/>
          </a:bodyPr>
          <a:lstStyle/>
          <a:p>
            <a:r>
              <a:rPr lang="en-US" sz="4000" dirty="0" smtClean="0">
                <a:solidFill>
                  <a:srgbClr val="FFFFFF"/>
                </a:solidFill>
              </a:rPr>
              <a:t>round 3</a:t>
            </a:r>
            <a:endParaRPr lang="en-US" sz="4000" dirty="0">
              <a:solidFill>
                <a:srgbClr val="FFFFFF"/>
              </a:solidFill>
            </a:endParaRPr>
          </a:p>
        </p:txBody>
      </p:sp>
      <p:sp>
        <p:nvSpPr>
          <p:cNvPr id="3" name="Content Placeholder 2"/>
          <p:cNvSpPr>
            <a:spLocks noGrp="1"/>
          </p:cNvSpPr>
          <p:nvPr>
            <p:ph idx="1"/>
          </p:nvPr>
        </p:nvSpPr>
        <p:spPr>
          <a:xfrm>
            <a:off x="457200" y="1752601"/>
            <a:ext cx="7620000" cy="3296186"/>
          </a:xfrm>
        </p:spPr>
        <p:txBody>
          <a:bodyPr>
            <a:normAutofit lnSpcReduction="10000"/>
          </a:bodyPr>
          <a:lstStyle/>
          <a:p>
            <a:r>
              <a:rPr lang="en-GB" sz="3200" dirty="0"/>
              <a:t>What types of licence might apply?</a:t>
            </a:r>
          </a:p>
          <a:p>
            <a:pPr lvl="0"/>
            <a:endParaRPr lang="en-GB" sz="3200" dirty="0" smtClean="0"/>
          </a:p>
          <a:p>
            <a:pPr lvl="0"/>
            <a:r>
              <a:rPr lang="en-GB" sz="32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1. A librarian digitises </a:t>
            </a:r>
            <a:r>
              <a:rPr lang="en-GB" sz="3200" spc="-60" dirty="0">
                <a:solidFill>
                  <a:schemeClr val="tx2"/>
                </a:solidFill>
                <a:latin typeface="Open Sans" panose="020B0606030504020204" pitchFamily="34" charset="0"/>
                <a:ea typeface="Open Sans" panose="020B0606030504020204" pitchFamily="34" charset="0"/>
                <a:cs typeface="Open Sans" panose="020B0606030504020204" pitchFamily="34" charset="0"/>
              </a:rPr>
              <a:t>a collection of unpublished annual reports </a:t>
            </a:r>
            <a:r>
              <a:rPr lang="en-GB" sz="32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made by a now </a:t>
            </a:r>
            <a:r>
              <a:rPr lang="en-GB" sz="3200" spc="-60" dirty="0">
                <a:solidFill>
                  <a:schemeClr val="tx2"/>
                </a:solidFill>
                <a:latin typeface="Open Sans" panose="020B0606030504020204" pitchFamily="34" charset="0"/>
                <a:ea typeface="Open Sans" panose="020B0606030504020204" pitchFamily="34" charset="0"/>
                <a:cs typeface="Open Sans" panose="020B0606030504020204" pitchFamily="34" charset="0"/>
              </a:rPr>
              <a:t>defunct </a:t>
            </a:r>
            <a:r>
              <a:rPr lang="en-GB" sz="32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historical society from the early 20</a:t>
            </a:r>
            <a:r>
              <a:rPr lang="en-GB" sz="3200" spc="-60" baseline="3000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th</a:t>
            </a:r>
            <a:r>
              <a:rPr lang="en-GB" sz="3200" spc="-60" dirty="0" smtClean="0">
                <a:solidFill>
                  <a:schemeClr val="tx2"/>
                </a:solidFill>
                <a:latin typeface="Open Sans" panose="020B0606030504020204" pitchFamily="34" charset="0"/>
                <a:ea typeface="Open Sans" panose="020B0606030504020204" pitchFamily="34" charset="0"/>
                <a:cs typeface="Open Sans" panose="020B0606030504020204" pitchFamily="34" charset="0"/>
              </a:rPr>
              <a:t> century.</a:t>
            </a:r>
            <a:endParaRPr lang="en-US" sz="3200" spc="-6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16"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5" descr="Machovka-Video-projector[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0" name="Picture 6" descr="bookonscre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1"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22" name="Picture 2" descr="Handshake-03[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2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25" name="Picture 9" descr="Carpenter by dominiquechappard - A carpenter at wor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26" name="Picture 10" descr="teamwork[1]"/>
          <p:cNvPicPr>
            <a:picLocks noChangeAspect="1" noChangeArrowheads="1"/>
          </p:cNvPicPr>
          <p:nvPr/>
        </p:nvPicPr>
        <p:blipFill>
          <a:blip r:embed="rId9">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7" name="Picture 2" descr="Handshake-03[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20936" y="4864056"/>
            <a:ext cx="922336" cy="64886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8"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544" y="5805264"/>
            <a:ext cx="835450" cy="677818"/>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sp>
        <p:nvSpPr>
          <p:cNvPr id="29" name="Content Placeholder 2"/>
          <p:cNvSpPr txBox="1">
            <a:spLocks/>
          </p:cNvSpPr>
          <p:nvPr/>
        </p:nvSpPr>
        <p:spPr>
          <a:xfrm>
            <a:off x="1331640" y="4941168"/>
            <a:ext cx="6152866" cy="68093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b="0" dirty="0" smtClean="0">
                <a:latin typeface="Open Sans Regular"/>
                <a:cs typeface="Open Sans Regular"/>
              </a:rPr>
              <a:t>‘Bespoke’ permission?</a:t>
            </a:r>
          </a:p>
        </p:txBody>
      </p:sp>
      <p:sp>
        <p:nvSpPr>
          <p:cNvPr id="30" name="Content Placeholder 2"/>
          <p:cNvSpPr txBox="1">
            <a:spLocks/>
          </p:cNvSpPr>
          <p:nvPr/>
        </p:nvSpPr>
        <p:spPr>
          <a:xfrm>
            <a:off x="1403648" y="5844405"/>
            <a:ext cx="7686789" cy="680939"/>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Aft>
                <a:spcPts val="1000"/>
              </a:spcAft>
            </a:pPr>
            <a:r>
              <a:rPr lang="en-GB" sz="3200" b="0" dirty="0" smtClean="0">
                <a:latin typeface="Open Sans Regular"/>
                <a:cs typeface="Open Sans Regular"/>
              </a:rPr>
              <a:t>UK Orphan Works Licence</a:t>
            </a:r>
          </a:p>
        </p:txBody>
      </p:sp>
      <p:grpSp>
        <p:nvGrpSpPr>
          <p:cNvPr id="33" name="Group 32"/>
          <p:cNvGrpSpPr/>
          <p:nvPr/>
        </p:nvGrpSpPr>
        <p:grpSpPr>
          <a:xfrm>
            <a:off x="7452320" y="38234"/>
            <a:ext cx="1477611" cy="1496046"/>
            <a:chOff x="7452320" y="38234"/>
            <a:chExt cx="1477611" cy="1496046"/>
          </a:xfrm>
        </p:grpSpPr>
        <p:sp>
          <p:nvSpPr>
            <p:cNvPr id="34" name="TextBox 33"/>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L</a:t>
              </a:r>
              <a:endParaRPr lang="en-GB" dirty="0">
                <a:solidFill>
                  <a:schemeClr val="bg1"/>
                </a:solidFill>
                <a:latin typeface="Slabo 27px" panose="02060503030505020404" pitchFamily="18" charset="0"/>
              </a:endParaRPr>
            </a:p>
          </p:txBody>
        </p:sp>
        <p:sp>
          <p:nvSpPr>
            <p:cNvPr id="35" name="TextBox 34"/>
            <p:cNvSpPr txBox="1"/>
            <p:nvPr/>
          </p:nvSpPr>
          <p:spPr>
            <a:xfrm>
              <a:off x="7452320" y="1011060"/>
              <a:ext cx="1477611"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Licences</a:t>
              </a:r>
              <a:endParaRPr lang="en-GB" dirty="0">
                <a:solidFill>
                  <a:schemeClr val="bg1"/>
                </a:solidFill>
                <a:latin typeface="Slabo 27px" panose="02060503030505020404" pitchFamily="18" charset="0"/>
              </a:endParaRPr>
            </a:p>
          </p:txBody>
        </p:sp>
      </p:grpSp>
    </p:spTree>
    <p:extLst>
      <p:ext uri="{BB962C8B-B14F-4D97-AF65-F5344CB8AC3E}">
        <p14:creationId xmlns:p14="http://schemas.microsoft.com/office/powerpoint/2010/main" val="2545995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27384"/>
            <a:ext cx="9144000" cy="1556792"/>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lstStyle/>
          <a:p>
            <a:r>
              <a:rPr lang="en-US" dirty="0" smtClean="0">
                <a:solidFill>
                  <a:srgbClr val="FFFFFF"/>
                </a:solidFill>
              </a:rPr>
              <a:t>The game: round 3</a:t>
            </a:r>
            <a:endParaRPr lang="en-US" dirty="0">
              <a:solidFill>
                <a:srgbClr val="FFFFFF"/>
              </a:solidFill>
            </a:endParaRPr>
          </a:p>
        </p:txBody>
      </p:sp>
      <p:sp>
        <p:nvSpPr>
          <p:cNvPr id="3" name="Content Placeholder 2"/>
          <p:cNvSpPr>
            <a:spLocks noGrp="1"/>
          </p:cNvSpPr>
          <p:nvPr>
            <p:ph idx="1"/>
          </p:nvPr>
        </p:nvSpPr>
        <p:spPr>
          <a:xfrm>
            <a:off x="457200" y="1752600"/>
            <a:ext cx="7620000" cy="3473365"/>
          </a:xfrm>
        </p:spPr>
        <p:txBody>
          <a:bodyPr>
            <a:normAutofit/>
          </a:bodyPr>
          <a:lstStyle/>
          <a:p>
            <a:r>
              <a:rPr lang="en-GB" sz="3200" dirty="0"/>
              <a:t>What types of licence might apply</a:t>
            </a:r>
            <a:r>
              <a:rPr lang="en-GB" sz="3200" dirty="0" smtClean="0"/>
              <a:t>?</a:t>
            </a:r>
          </a:p>
          <a:p>
            <a:pPr lvl="0"/>
            <a:endParaRPr lang="en-GB" sz="3200" dirty="0" smtClean="0"/>
          </a:p>
          <a:p>
            <a:r>
              <a:rPr lang="en-GB" sz="3200" spc="-60" dirty="0">
                <a:solidFill>
                  <a:schemeClr val="tx2"/>
                </a:solidFill>
                <a:ea typeface="+mj-ea"/>
                <a:cs typeface="+mj-cs"/>
              </a:rPr>
              <a:t>2. </a:t>
            </a:r>
            <a:r>
              <a:rPr lang="en-GB" sz="3200" spc="-60" dirty="0" smtClean="0">
                <a:solidFill>
                  <a:schemeClr val="tx2"/>
                </a:solidFill>
                <a:ea typeface="+mj-ea"/>
                <a:cs typeface="+mj-cs"/>
              </a:rPr>
              <a:t>A librarian taking </a:t>
            </a:r>
            <a:r>
              <a:rPr lang="en-GB" sz="3200" spc="-60" dirty="0">
                <a:solidFill>
                  <a:schemeClr val="tx2"/>
                </a:solidFill>
                <a:ea typeface="+mj-ea"/>
                <a:cs typeface="+mj-cs"/>
              </a:rPr>
              <a:t>extracts of published literary works and uploading them onto a university VLE for the use of registered students</a:t>
            </a:r>
          </a:p>
          <a:p>
            <a:endParaRPr lang="en-US" dirty="0"/>
          </a:p>
          <a:p>
            <a:endParaRPr lang="en-US" dirty="0"/>
          </a:p>
        </p:txBody>
      </p:sp>
      <p:sp>
        <p:nvSpPr>
          <p:cNvPr id="5" name="Text Box 2"/>
          <p:cNvSpPr txBox="1">
            <a:spLocks noChangeAspect="1" noChangeArrowheads="1"/>
          </p:cNvSpPr>
          <p:nvPr/>
        </p:nvSpPr>
        <p:spPr bwMode="auto">
          <a:xfrm>
            <a:off x="251519" y="2394837"/>
            <a:ext cx="578075" cy="469005"/>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3"/>
          <p:cNvSpPr txBox="1">
            <a:spLocks noChangeAspect="1" noChangeArrowheads="1"/>
          </p:cNvSpPr>
          <p:nvPr/>
        </p:nvSpPr>
        <p:spPr bwMode="auto">
          <a:xfrm>
            <a:off x="1900765" y="2399680"/>
            <a:ext cx="583003" cy="472260"/>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Educational Recording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4"/>
          <p:cNvSpPr txBox="1">
            <a:spLocks noChangeAspect="1" noChangeArrowheads="1"/>
          </p:cNvSpPr>
          <p:nvPr/>
        </p:nvSpPr>
        <p:spPr bwMode="auto">
          <a:xfrm>
            <a:off x="1074980" y="2405687"/>
            <a:ext cx="583591" cy="473479"/>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8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5" descr="Machovka-Video-projector[1]"/>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691225" y="2581377"/>
            <a:ext cx="584631" cy="35597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9" name="Picture 6" descr="bookonscre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7682" y="2489305"/>
            <a:ext cx="466245" cy="38713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0"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6960" y="2479837"/>
            <a:ext cx="403032" cy="4030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1" name="Picture 2" descr="Handshake-03[1]"/>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778456" y="2386271"/>
            <a:ext cx="715879" cy="50361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4688" y="2373605"/>
            <a:ext cx="615504" cy="546417"/>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13"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5846" y="2374388"/>
            <a:ext cx="648442" cy="526095"/>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9525" cap="flat">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accent1"/>
                  </a:outerShdw>
                </a:effectLst>
              </a14:hiddenEffects>
            </a:ext>
          </a:extLst>
        </p:spPr>
      </p:pic>
      <p:pic>
        <p:nvPicPr>
          <p:cNvPr id="14" name="Picture 9" descr="Carpenter by dominiquechappard - A carpenter at wor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3970" y="2347814"/>
            <a:ext cx="519013" cy="589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5" name="Picture 10" descr="teamwork[1]"/>
          <p:cNvPicPr>
            <a:picLocks noChangeAspect="1" noChangeArrowheads="1"/>
          </p:cNvPicPr>
          <p:nvPr/>
        </p:nvPicPr>
        <p:blipFill>
          <a:blip r:embed="rId9">
            <a:grayscl/>
            <a:extLst>
              <a:ext uri="{28A0092B-C50C-407E-A947-70E740481C1C}">
                <a14:useLocalDpi xmlns:a14="http://schemas.microsoft.com/office/drawing/2010/main" val="0"/>
              </a:ext>
            </a:extLst>
          </a:blip>
          <a:srcRect/>
          <a:stretch>
            <a:fillRect/>
          </a:stretch>
        </p:blipFill>
        <p:spPr bwMode="auto">
          <a:xfrm>
            <a:off x="8118688" y="2461680"/>
            <a:ext cx="773791" cy="4300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17" name="Text Box 2"/>
          <p:cNvSpPr txBox="1">
            <a:spLocks noChangeAspect="1" noChangeArrowheads="1"/>
          </p:cNvSpPr>
          <p:nvPr/>
        </p:nvSpPr>
        <p:spPr bwMode="auto">
          <a:xfrm>
            <a:off x="621985" y="5165482"/>
            <a:ext cx="744790" cy="604264"/>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Copyright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4"/>
          <p:cNvSpPr txBox="1">
            <a:spLocks noChangeAspect="1" noChangeArrowheads="1"/>
          </p:cNvSpPr>
          <p:nvPr/>
        </p:nvSpPr>
        <p:spPr bwMode="auto">
          <a:xfrm>
            <a:off x="614878" y="5884648"/>
            <a:ext cx="751897" cy="610029"/>
          </a:xfrm>
          <a:prstGeom prst="rect">
            <a:avLst/>
          </a:prstGeom>
          <a:solidFill>
            <a:srgbClr val="FFFFFF"/>
          </a:solidFill>
          <a:ln w="31750"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000000"/>
                </a:solidFill>
                <a:effectLst/>
                <a:latin typeface="Calibri" pitchFamily="34" charset="0"/>
                <a:cs typeface="Arial" pitchFamily="34" charset="0"/>
              </a:rPr>
              <a:t>Newspaper Licensing Agency</a:t>
            </a: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6" descr="bookonscre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9324" y="5225965"/>
            <a:ext cx="600708" cy="49878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0" name="Picture 7" descr="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9324" y="5884648"/>
            <a:ext cx="519265" cy="5192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sp>
        <p:nvSpPr>
          <p:cNvPr id="21" name="Rectangle 20"/>
          <p:cNvSpPr/>
          <p:nvPr/>
        </p:nvSpPr>
        <p:spPr>
          <a:xfrm>
            <a:off x="1547664" y="5187244"/>
            <a:ext cx="2711659" cy="461665"/>
          </a:xfrm>
          <a:prstGeom prst="rect">
            <a:avLst/>
          </a:prstGeom>
        </p:spPr>
        <p:txBody>
          <a:bodyPr wrap="square">
            <a:spAutoFit/>
          </a:bodyPr>
          <a:lstStyle/>
          <a:p>
            <a:r>
              <a:rPr lang="en-GB" sz="2400" dirty="0" smtClean="0">
                <a:latin typeface="Open Sans Regular"/>
                <a:cs typeface="Open Sans Regular"/>
              </a:rPr>
              <a:t>CLA HE Licence</a:t>
            </a:r>
            <a:endParaRPr lang="en-GB" sz="2400" dirty="0">
              <a:latin typeface="Open Sans Regular"/>
              <a:cs typeface="Open Sans Regular"/>
            </a:endParaRPr>
          </a:p>
        </p:txBody>
      </p:sp>
      <p:sp>
        <p:nvSpPr>
          <p:cNvPr id="22" name="Rectangle 21"/>
          <p:cNvSpPr/>
          <p:nvPr/>
        </p:nvSpPr>
        <p:spPr>
          <a:xfrm>
            <a:off x="1586817" y="5884648"/>
            <a:ext cx="2711659" cy="461665"/>
          </a:xfrm>
          <a:prstGeom prst="rect">
            <a:avLst/>
          </a:prstGeom>
        </p:spPr>
        <p:txBody>
          <a:bodyPr wrap="square">
            <a:spAutoFit/>
          </a:bodyPr>
          <a:lstStyle/>
          <a:p>
            <a:r>
              <a:rPr lang="en-GB" sz="2400" dirty="0" smtClean="0">
                <a:latin typeface="Open Sans Regular"/>
                <a:cs typeface="Open Sans Regular"/>
              </a:rPr>
              <a:t>NLA Licence?</a:t>
            </a:r>
            <a:endParaRPr lang="en-GB" sz="2400" dirty="0">
              <a:latin typeface="Open Sans Regular"/>
              <a:cs typeface="Open Sans Regular"/>
            </a:endParaRPr>
          </a:p>
        </p:txBody>
      </p:sp>
      <p:sp>
        <p:nvSpPr>
          <p:cNvPr id="23" name="Rectangle 22"/>
          <p:cNvSpPr/>
          <p:nvPr/>
        </p:nvSpPr>
        <p:spPr>
          <a:xfrm>
            <a:off x="5076056" y="5225965"/>
            <a:ext cx="3429527" cy="461665"/>
          </a:xfrm>
          <a:prstGeom prst="rect">
            <a:avLst/>
          </a:prstGeom>
        </p:spPr>
        <p:txBody>
          <a:bodyPr wrap="square">
            <a:spAutoFit/>
          </a:bodyPr>
          <a:lstStyle/>
          <a:p>
            <a:r>
              <a:rPr lang="en-GB" sz="2400" dirty="0" smtClean="0">
                <a:latin typeface="Open Sans Regular"/>
                <a:cs typeface="Open Sans Regular"/>
              </a:rPr>
              <a:t>E-Resource Licence?</a:t>
            </a:r>
            <a:endParaRPr lang="en-GB" sz="2400" dirty="0">
              <a:latin typeface="Open Sans Regular"/>
              <a:cs typeface="Open Sans Regular"/>
            </a:endParaRPr>
          </a:p>
        </p:txBody>
      </p:sp>
      <p:sp>
        <p:nvSpPr>
          <p:cNvPr id="24" name="Rectangle 23"/>
          <p:cNvSpPr/>
          <p:nvPr/>
        </p:nvSpPr>
        <p:spPr>
          <a:xfrm>
            <a:off x="5076057" y="5882678"/>
            <a:ext cx="3621238" cy="461665"/>
          </a:xfrm>
          <a:prstGeom prst="rect">
            <a:avLst/>
          </a:prstGeom>
        </p:spPr>
        <p:txBody>
          <a:bodyPr wrap="square">
            <a:spAutoFit/>
          </a:bodyPr>
          <a:lstStyle/>
          <a:p>
            <a:r>
              <a:rPr lang="en-GB" sz="2400" dirty="0" smtClean="0">
                <a:latin typeface="Open Sans Regular"/>
                <a:cs typeface="Open Sans Regular"/>
              </a:rPr>
              <a:t>CC or Open Licence?</a:t>
            </a:r>
            <a:endParaRPr lang="en-GB" sz="2400" dirty="0">
              <a:latin typeface="Open Sans Regular"/>
              <a:cs typeface="Open Sans Regular"/>
            </a:endParaRPr>
          </a:p>
        </p:txBody>
      </p:sp>
      <p:sp>
        <p:nvSpPr>
          <p:cNvPr id="26" name="TextBox 25"/>
          <p:cNvSpPr txBox="1"/>
          <p:nvPr/>
        </p:nvSpPr>
        <p:spPr>
          <a:xfrm>
            <a:off x="7834744" y="38234"/>
            <a:ext cx="1008112" cy="1323439"/>
          </a:xfrm>
          <a:prstGeom prst="rect">
            <a:avLst/>
          </a:prstGeom>
          <a:noFill/>
        </p:spPr>
        <p:txBody>
          <a:bodyPr wrap="square" rtlCol="0">
            <a:spAutoFit/>
          </a:bodyPr>
          <a:lstStyle/>
          <a:p>
            <a:r>
              <a:rPr lang="en-GB" sz="8000" dirty="0" smtClean="0">
                <a:solidFill>
                  <a:schemeClr val="bg1"/>
                </a:solidFill>
                <a:latin typeface="Slabo 27px" panose="02060503030505020404" pitchFamily="18" charset="0"/>
              </a:rPr>
              <a:t>L</a:t>
            </a:r>
            <a:endParaRPr lang="en-GB" dirty="0">
              <a:solidFill>
                <a:schemeClr val="bg1"/>
              </a:solidFill>
              <a:latin typeface="Slabo 27px" panose="02060503030505020404" pitchFamily="18" charset="0"/>
            </a:endParaRPr>
          </a:p>
        </p:txBody>
      </p:sp>
      <p:sp>
        <p:nvSpPr>
          <p:cNvPr id="27" name="TextBox 26"/>
          <p:cNvSpPr txBox="1"/>
          <p:nvPr/>
        </p:nvSpPr>
        <p:spPr>
          <a:xfrm>
            <a:off x="7452320" y="1011060"/>
            <a:ext cx="1477611"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Licences</a:t>
            </a:r>
            <a:endParaRPr lang="en-GB" dirty="0">
              <a:solidFill>
                <a:schemeClr val="bg1"/>
              </a:solidFill>
              <a:latin typeface="Slabo 27px" panose="02060503030505020404" pitchFamily="18" charset="0"/>
            </a:endParaRPr>
          </a:p>
        </p:txBody>
      </p:sp>
    </p:spTree>
    <p:extLst>
      <p:ext uri="{BB962C8B-B14F-4D97-AF65-F5344CB8AC3E}">
        <p14:creationId xmlns:p14="http://schemas.microsoft.com/office/powerpoint/2010/main" val="1035410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p:bldP spid="22" grpId="0"/>
      <p:bldP spid="23"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2816"/>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ctrTitle"/>
          </p:nvPr>
        </p:nvSpPr>
        <p:spPr>
          <a:xfrm>
            <a:off x="457200" y="228600"/>
            <a:ext cx="8445500" cy="4571999"/>
          </a:xfrm>
        </p:spPr>
        <p:txBody>
          <a:bodyPr/>
          <a:lstStyle/>
          <a:p>
            <a:r>
              <a:rPr lang="en-GB" cap="none" dirty="0" smtClean="0">
                <a:solidFill>
                  <a:srgbClr val="FFFFFF"/>
                </a:solidFill>
              </a:rPr>
              <a:t>Exceptions</a:t>
            </a:r>
            <a:endParaRPr lang="en-GB" cap="none" dirty="0">
              <a:solidFill>
                <a:srgbClr val="FFFFFF"/>
              </a:solidFill>
            </a:endParaRP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2118334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7384"/>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24937"/>
          </a:xfrm>
        </p:spPr>
        <p:txBody>
          <a:bodyPr/>
          <a:lstStyle/>
          <a:p>
            <a:r>
              <a:rPr lang="en-GB" sz="4000" dirty="0" smtClean="0">
                <a:solidFill>
                  <a:srgbClr val="FFFFFF"/>
                </a:solidFill>
              </a:rPr>
              <a:t>disclaimer</a:t>
            </a:r>
            <a:endParaRPr lang="en-GB" sz="4000" dirty="0">
              <a:solidFill>
                <a:srgbClr val="FFFFFF"/>
              </a:solidFill>
            </a:endParaRPr>
          </a:p>
        </p:txBody>
      </p:sp>
      <p:sp>
        <p:nvSpPr>
          <p:cNvPr id="3" name="Content Placeholder 2"/>
          <p:cNvSpPr>
            <a:spLocks noGrp="1"/>
          </p:cNvSpPr>
          <p:nvPr>
            <p:ph idx="1"/>
          </p:nvPr>
        </p:nvSpPr>
        <p:spPr/>
        <p:txBody>
          <a:bodyPr/>
          <a:lstStyle/>
          <a:p>
            <a:r>
              <a:rPr lang="en-GB" dirty="0" smtClean="0">
                <a:latin typeface="Open Sans" panose="020B0606030504020204" pitchFamily="34" charset="0"/>
                <a:ea typeface="Open Sans" panose="020B0606030504020204" pitchFamily="34" charset="0"/>
                <a:cs typeface="Open Sans" panose="020B0606030504020204" pitchFamily="34" charset="0"/>
              </a:rPr>
              <a:t>The following slides are intended to give an overview of the key UK copyright exceptions for those in higher education institutions. They are not comprehensive, nor do they provide full details of the provisions within the relevant legislation (most notably </a:t>
            </a:r>
            <a:r>
              <a:rPr lang="en-GB" dirty="0" smtClean="0">
                <a:latin typeface="Open Sans" panose="020B0606030504020204" pitchFamily="34" charset="0"/>
                <a:ea typeface="Open Sans" panose="020B0606030504020204" pitchFamily="34" charset="0"/>
                <a:cs typeface="Open Sans" panose="020B0606030504020204" pitchFamily="34" charset="0"/>
                <a:hlinkClick r:id="rId2"/>
              </a:rPr>
              <a:t>Copyright, Designs and Patents Act 1988</a:t>
            </a:r>
            <a:r>
              <a:rPr lang="en-GB" dirty="0" smtClean="0">
                <a:latin typeface="Open Sans" panose="020B0606030504020204" pitchFamily="34" charset="0"/>
                <a:ea typeface="Open Sans" panose="020B0606030504020204" pitchFamily="34" charset="0"/>
                <a:cs typeface="Open Sans" panose="020B0606030504020204" pitchFamily="34" charset="0"/>
              </a:rPr>
              <a:t>). </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The slides are for information purposes only and do not constitute formal legal advice.</a:t>
            </a:r>
          </a:p>
          <a:p>
            <a:r>
              <a:rPr lang="en-GB" dirty="0" smtClean="0">
                <a:latin typeface="Open Sans" panose="020B0606030504020204" pitchFamily="34" charset="0"/>
                <a:ea typeface="Open Sans" panose="020B0606030504020204" pitchFamily="34" charset="0"/>
                <a:cs typeface="Open Sans" panose="020B0606030504020204" pitchFamily="34" charset="0"/>
              </a:rPr>
              <a:t>If you find anything in the slides which appears to be inaccurate of misleading please contact </a:t>
            </a:r>
            <a:r>
              <a:rPr lang="en-GB" dirty="0" smtClean="0">
                <a:latin typeface="Open Sans" panose="020B0606030504020204" pitchFamily="34" charset="0"/>
                <a:ea typeface="Open Sans" panose="020B0606030504020204" pitchFamily="34" charset="0"/>
                <a:cs typeface="Open Sans" panose="020B0606030504020204" pitchFamily="34" charset="0"/>
                <a:hlinkClick r:id="rId3"/>
              </a:rPr>
              <a:t>ukcopyrightlit@gmail.com</a:t>
            </a:r>
            <a:r>
              <a:rPr lang="en-GB" dirty="0" smtClean="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40796219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7384"/>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GB" sz="4000" dirty="0" smtClean="0">
                <a:solidFill>
                  <a:srgbClr val="FFFFFF"/>
                </a:solidFill>
              </a:rPr>
              <a:t>Fair dealing</a:t>
            </a:r>
            <a:endParaRPr lang="en-GB" sz="4000" dirty="0">
              <a:solidFill>
                <a:srgbClr val="FFFFFF"/>
              </a:solidFill>
            </a:endParaRPr>
          </a:p>
        </p:txBody>
      </p:sp>
      <p:sp>
        <p:nvSpPr>
          <p:cNvPr id="3" name="Content Placeholder 2"/>
          <p:cNvSpPr>
            <a:spLocks noGrp="1"/>
          </p:cNvSpPr>
          <p:nvPr>
            <p:ph idx="1"/>
          </p:nvPr>
        </p:nvSpPr>
        <p:spPr/>
        <p:txBody>
          <a:bodyPr>
            <a:noAutofit/>
          </a:bodyPr>
          <a:lstStyle/>
          <a:p>
            <a:r>
              <a:rPr lang="en-GB" sz="2800" dirty="0" smtClean="0">
                <a:latin typeface="Open Sans" panose="020B0606030504020204" pitchFamily="34" charset="0"/>
                <a:ea typeface="Open Sans" panose="020B0606030504020204" pitchFamily="34" charset="0"/>
                <a:cs typeface="Open Sans" panose="020B0606030504020204" pitchFamily="34" charset="0"/>
              </a:rPr>
              <a:t>Determines whether usage is lawful or infringing based on how a ‘fair minded and honest person’ would deal with the work.</a:t>
            </a:r>
          </a:p>
          <a:p>
            <a:pPr marL="342900" indent="-342900">
              <a:buBlip>
                <a:blip r:embed="rId2"/>
              </a:buBlip>
            </a:pPr>
            <a:r>
              <a:rPr lang="en-GB" sz="2400" b="0" dirty="0" smtClean="0">
                <a:latin typeface="Open Sans" panose="020B0606030504020204" pitchFamily="34" charset="0"/>
                <a:ea typeface="Open Sans" panose="020B0606030504020204" pitchFamily="34" charset="0"/>
                <a:cs typeface="Open Sans" panose="020B0606030504020204" pitchFamily="34" charset="0"/>
              </a:rPr>
              <a:t>Does using the work affect the market for the original work? Does it affect or substitute the normal exploitation of the work.</a:t>
            </a:r>
          </a:p>
          <a:p>
            <a:pPr marL="342900" indent="-342900">
              <a:buBlip>
                <a:blip r:embed="rId2"/>
              </a:buBlip>
            </a:pPr>
            <a:r>
              <a:rPr lang="en-GB" sz="2400" b="0" dirty="0" smtClean="0">
                <a:latin typeface="Open Sans" panose="020B0606030504020204" pitchFamily="34" charset="0"/>
                <a:ea typeface="Open Sans" panose="020B0606030504020204" pitchFamily="34" charset="0"/>
                <a:cs typeface="Open Sans" panose="020B0606030504020204" pitchFamily="34" charset="0"/>
              </a:rPr>
              <a:t>Is the amount of the work taken reasonable and appropriate? Was it necessary to use the amount?</a:t>
            </a:r>
            <a:endParaRPr lang="en-GB" sz="2800" b="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6756" y="17241"/>
            <a:ext cx="1069700" cy="1323527"/>
          </a:xfrm>
          <a:prstGeom prst="rect">
            <a:avLst/>
          </a:prstGeom>
        </p:spPr>
      </p:pic>
    </p:spTree>
    <p:extLst>
      <p:ext uri="{BB962C8B-B14F-4D97-AF65-F5344CB8AC3E}">
        <p14:creationId xmlns:p14="http://schemas.microsoft.com/office/powerpoint/2010/main" val="46982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128" y="-27384"/>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199" y="-99392"/>
            <a:ext cx="7322096" cy="1124937"/>
          </a:xfrm>
        </p:spPr>
        <p:txBody>
          <a:bodyPr>
            <a:noAutofit/>
          </a:bodyPr>
          <a:lstStyle/>
          <a:p>
            <a:r>
              <a:rPr lang="en-GB" sz="4000" dirty="0" smtClean="0">
                <a:solidFill>
                  <a:srgbClr val="FFFFFF"/>
                </a:solidFill>
              </a:rPr>
              <a:t>Key Exceptions to Copyright 1</a:t>
            </a:r>
            <a:endParaRPr lang="en-GB" sz="4000" dirty="0">
              <a:solidFill>
                <a:srgbClr val="FFFFFF"/>
              </a:solidFill>
            </a:endParaRPr>
          </a:p>
        </p:txBody>
      </p:sp>
      <p:sp>
        <p:nvSpPr>
          <p:cNvPr id="3" name="Content Placeholder 2"/>
          <p:cNvSpPr>
            <a:spLocks noGrp="1"/>
          </p:cNvSpPr>
          <p:nvPr>
            <p:ph idx="1"/>
          </p:nvPr>
        </p:nvSpPr>
        <p:spPr>
          <a:xfrm>
            <a:off x="457200" y="1933291"/>
            <a:ext cx="7620000" cy="4736069"/>
          </a:xfrm>
        </p:spPr>
        <p:txBody>
          <a:bodyPr>
            <a:normAutofit lnSpcReduction="10000"/>
          </a:bodyPr>
          <a:lstStyle/>
          <a:p>
            <a:r>
              <a:rPr lang="en-GB" dirty="0" smtClean="0">
                <a:latin typeface="Open Sans" panose="020B0606030504020204" pitchFamily="34" charset="0"/>
                <a:ea typeface="Open Sans" panose="020B0606030504020204" pitchFamily="34" charset="0"/>
                <a:cs typeface="Open Sans" panose="020B0606030504020204" pitchFamily="34" charset="0"/>
              </a:rPr>
              <a:t>S29 </a:t>
            </a:r>
            <a:r>
              <a:rPr lang="en-GB" dirty="0">
                <a:latin typeface="Open Sans" panose="020B0606030504020204" pitchFamily="34" charset="0"/>
                <a:ea typeface="Open Sans" panose="020B0606030504020204" pitchFamily="34" charset="0"/>
                <a:cs typeface="Open Sans" panose="020B0606030504020204" pitchFamily="34" charset="0"/>
              </a:rPr>
              <a:t>– Research </a:t>
            </a:r>
            <a:r>
              <a:rPr lang="en-GB" dirty="0" smtClean="0">
                <a:latin typeface="Open Sans" panose="020B0606030504020204" pitchFamily="34" charset="0"/>
                <a:ea typeface="Open Sans" panose="020B0606030504020204" pitchFamily="34" charset="0"/>
                <a:cs typeface="Open Sans" panose="020B0606030504020204" pitchFamily="34" charset="0"/>
              </a:rPr>
              <a:t>or Private </a:t>
            </a:r>
            <a:r>
              <a:rPr lang="en-GB" dirty="0">
                <a:latin typeface="Open Sans" panose="020B0606030504020204" pitchFamily="34" charset="0"/>
                <a:ea typeface="Open Sans" panose="020B0606030504020204" pitchFamily="34" charset="0"/>
                <a:cs typeface="Open Sans" panose="020B0606030504020204" pitchFamily="34" charset="0"/>
              </a:rPr>
              <a:t>S</a:t>
            </a:r>
            <a:r>
              <a:rPr lang="en-GB" dirty="0" smtClean="0">
                <a:latin typeface="Open Sans" panose="020B0606030504020204" pitchFamily="34" charset="0"/>
                <a:ea typeface="Open Sans" panose="020B0606030504020204" pitchFamily="34" charset="0"/>
                <a:cs typeface="Open Sans" panose="020B0606030504020204" pitchFamily="34" charset="0"/>
              </a:rPr>
              <a:t>tudy</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S29a – Text &amp; Data </a:t>
            </a:r>
            <a:r>
              <a:rPr lang="en-GB" dirty="0">
                <a:latin typeface="Open Sans" panose="020B0606030504020204" pitchFamily="34" charset="0"/>
                <a:ea typeface="Open Sans" panose="020B0606030504020204" pitchFamily="34" charset="0"/>
                <a:cs typeface="Open Sans" panose="020B0606030504020204" pitchFamily="34" charset="0"/>
              </a:rPr>
              <a:t>M</a:t>
            </a:r>
            <a:r>
              <a:rPr lang="en-GB" dirty="0" smtClean="0">
                <a:latin typeface="Open Sans" panose="020B0606030504020204" pitchFamily="34" charset="0"/>
                <a:ea typeface="Open Sans" panose="020B0606030504020204" pitchFamily="34" charset="0"/>
                <a:cs typeface="Open Sans" panose="020B0606030504020204" pitchFamily="34" charset="0"/>
              </a:rPr>
              <a:t>ining</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S30 – Quotation</a:t>
            </a:r>
          </a:p>
          <a:p>
            <a:endParaRPr lang="en-GB" dirty="0" smtClean="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S30A – Caricature, Parody or Pastiche</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S31 </a:t>
            </a:r>
            <a:r>
              <a:rPr lang="en-GB" dirty="0">
                <a:latin typeface="Open Sans" panose="020B0606030504020204" pitchFamily="34" charset="0"/>
                <a:ea typeface="Open Sans" panose="020B0606030504020204" pitchFamily="34" charset="0"/>
                <a:cs typeface="Open Sans" panose="020B0606030504020204" pitchFamily="34" charset="0"/>
              </a:rPr>
              <a:t>- Accessible </a:t>
            </a:r>
            <a:r>
              <a:rPr lang="en-GB" dirty="0" smtClean="0">
                <a:latin typeface="Open Sans" panose="020B0606030504020204" pitchFamily="34" charset="0"/>
                <a:ea typeface="Open Sans" panose="020B0606030504020204" pitchFamily="34" charset="0"/>
                <a:cs typeface="Open Sans" panose="020B0606030504020204" pitchFamily="34" charset="0"/>
              </a:rPr>
              <a:t>Copying</a:t>
            </a:r>
            <a:endParaRPr lang="en-GB" dirty="0">
              <a:latin typeface="Open Sans" panose="020B0606030504020204" pitchFamily="34" charset="0"/>
              <a:ea typeface="Open Sans" panose="020B0606030504020204" pitchFamily="34" charset="0"/>
              <a:cs typeface="Open Sans" panose="020B0606030504020204" pitchFamily="34" charset="0"/>
            </a:endParaRPr>
          </a:p>
          <a:p>
            <a:endParaRPr lang="en-GB" dirty="0" smtClean="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S32 </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smtClean="0">
                <a:latin typeface="Open Sans" panose="020B0606030504020204" pitchFamily="34" charset="0"/>
                <a:ea typeface="Open Sans" panose="020B0606030504020204" pitchFamily="34" charset="0"/>
                <a:cs typeface="Open Sans" panose="020B0606030504020204" pitchFamily="34" charset="0"/>
              </a:rPr>
              <a:t>Illustration for </a:t>
            </a:r>
            <a:r>
              <a:rPr lang="en-GB" dirty="0">
                <a:latin typeface="Open Sans" panose="020B0606030504020204" pitchFamily="34" charset="0"/>
                <a:ea typeface="Open Sans" panose="020B0606030504020204" pitchFamily="34" charset="0"/>
                <a:cs typeface="Open Sans" panose="020B0606030504020204" pitchFamily="34" charset="0"/>
              </a:rPr>
              <a:t>instruction</a:t>
            </a:r>
          </a:p>
          <a:p>
            <a:pPr lvl="1"/>
            <a:endParaRPr lang="en-GB" dirty="0" smtClean="0"/>
          </a:p>
          <a:p>
            <a:pPr lvl="1"/>
            <a:endParaRPr lang="en-GB" dirty="0"/>
          </a:p>
        </p:txBody>
      </p:sp>
      <p:pic>
        <p:nvPicPr>
          <p:cNvPr id="11" name="Picture 62" descr="Learn icon by ousia - learn, read icon/picto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065" y="1744066"/>
            <a:ext cx="706662" cy="6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27111" t="23285" r="26142" b="53297"/>
          <a:stretch/>
        </p:blipFill>
        <p:spPr>
          <a:xfrm>
            <a:off x="6538279" y="3454111"/>
            <a:ext cx="1026698" cy="491831"/>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6529" y="2568850"/>
            <a:ext cx="630198" cy="787747"/>
          </a:xfrm>
          <a:prstGeom prst="rect">
            <a:avLst/>
          </a:prstGeom>
        </p:spPr>
      </p:pic>
      <p:pic>
        <p:nvPicPr>
          <p:cNvPr id="16" name="Picture 67" descr="disabled-man-ico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69805" y="5048376"/>
            <a:ext cx="522670" cy="59945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5564" y="5937447"/>
            <a:ext cx="738167" cy="688626"/>
          </a:xfrm>
          <a:prstGeom prst="rect">
            <a:avLst/>
          </a:prstGeom>
        </p:spPr>
      </p:pic>
      <p:grpSp>
        <p:nvGrpSpPr>
          <p:cNvPr id="4" name="Group 3"/>
          <p:cNvGrpSpPr/>
          <p:nvPr/>
        </p:nvGrpSpPr>
        <p:grpSpPr>
          <a:xfrm>
            <a:off x="7380312" y="38234"/>
            <a:ext cx="1800200" cy="1496046"/>
            <a:chOff x="7380312" y="38234"/>
            <a:chExt cx="1800200" cy="1496046"/>
          </a:xfrm>
        </p:grpSpPr>
        <p:sp>
          <p:nvSpPr>
            <p:cNvPr id="14" name="TextBox 13"/>
            <p:cNvSpPr txBox="1"/>
            <p:nvPr/>
          </p:nvSpPr>
          <p:spPr>
            <a:xfrm>
              <a:off x="7834744"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E</a:t>
              </a:r>
              <a:endParaRPr lang="en-GB" dirty="0">
                <a:solidFill>
                  <a:schemeClr val="bg1"/>
                </a:solidFill>
                <a:latin typeface="Slabo 27px" panose="02060503030505020404" pitchFamily="18" charset="0"/>
              </a:endParaRPr>
            </a:p>
          </p:txBody>
        </p:sp>
        <p:sp>
          <p:nvSpPr>
            <p:cNvPr id="15" name="TextBox 14"/>
            <p:cNvSpPr txBox="1"/>
            <p:nvPr/>
          </p:nvSpPr>
          <p:spPr>
            <a:xfrm>
              <a:off x="7380312" y="1011060"/>
              <a:ext cx="1800200"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Exceptions</a:t>
              </a:r>
              <a:endParaRPr lang="en-GB" dirty="0">
                <a:solidFill>
                  <a:schemeClr val="bg1"/>
                </a:solidFill>
                <a:latin typeface="Slabo 27px" panose="02060503030505020404" pitchFamily="18" charset="0"/>
              </a:endParaRPr>
            </a:p>
          </p:txBody>
        </p:sp>
      </p:grpSp>
      <p:pic>
        <p:nvPicPr>
          <p:cNvPr id="18" name="Picture 67" descr="disabled-man-ico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2307" y="5136054"/>
            <a:ext cx="522670" cy="59945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7" name="Picture 6"/>
          <p:cNvPicPr>
            <a:picLocks noChangeAspect="1"/>
          </p:cNvPicPr>
          <p:nvPr/>
        </p:nvPicPr>
        <p:blipFill>
          <a:blip r:embed="rId9">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6559890" y="4202200"/>
            <a:ext cx="1005087" cy="650794"/>
          </a:xfrm>
          <a:prstGeom prst="rect">
            <a:avLst/>
          </a:prstGeom>
        </p:spPr>
      </p:pic>
    </p:spTree>
    <p:custDataLst>
      <p:tags r:id="rId1"/>
    </p:custDataLst>
    <p:extLst>
      <p:ext uri="{BB962C8B-B14F-4D97-AF65-F5344CB8AC3E}">
        <p14:creationId xmlns:p14="http://schemas.microsoft.com/office/powerpoint/2010/main" val="2444571937"/>
      </p:ext>
    </p:extLst>
  </p:cSld>
  <p:clrMapOvr>
    <a:masterClrMapping/>
  </p:clrMapOvr>
  <mc:AlternateContent xmlns:mc="http://schemas.openxmlformats.org/markup-compatibility/2006" xmlns:p14="http://schemas.microsoft.com/office/powerpoint/2010/main">
    <mc:Choice Requires="p14">
      <p:transition spd="slow" p14:dur="2000" advTm="53126"/>
    </mc:Choice>
    <mc:Fallback xmlns="">
      <p:transition spd="slow" advTm="531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7384"/>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7384"/>
            <a:ext cx="7283152" cy="1124937"/>
          </a:xfrm>
        </p:spPr>
        <p:txBody>
          <a:bodyPr>
            <a:noAutofit/>
          </a:bodyPr>
          <a:lstStyle/>
          <a:p>
            <a:r>
              <a:rPr lang="en-GB" sz="4000" dirty="0" smtClean="0">
                <a:solidFill>
                  <a:srgbClr val="FFFFFF"/>
                </a:solidFill>
              </a:rPr>
              <a:t>Key Exceptions to Copyright 2</a:t>
            </a:r>
            <a:endParaRPr lang="en-GB" sz="4000" dirty="0">
              <a:solidFill>
                <a:srgbClr val="FFFFFF"/>
              </a:solidFill>
            </a:endParaRPr>
          </a:p>
        </p:txBody>
      </p:sp>
      <p:sp>
        <p:nvSpPr>
          <p:cNvPr id="3" name="Content Placeholder 2"/>
          <p:cNvSpPr>
            <a:spLocks noGrp="1"/>
          </p:cNvSpPr>
          <p:nvPr>
            <p:ph idx="1"/>
          </p:nvPr>
        </p:nvSpPr>
        <p:spPr>
          <a:xfrm>
            <a:off x="457200" y="2079773"/>
            <a:ext cx="7620000" cy="4517579"/>
          </a:xfrm>
        </p:spPr>
        <p:txBody>
          <a:bodyPr>
            <a:normAutofit fontScale="92500" lnSpcReduction="10000"/>
          </a:bodyPr>
          <a:lstStyle/>
          <a:p>
            <a:r>
              <a:rPr lang="en-GB" dirty="0" smtClean="0">
                <a:latin typeface="Open Sans" panose="020B0606030504020204" pitchFamily="34" charset="0"/>
                <a:ea typeface="Open Sans" panose="020B0606030504020204" pitchFamily="34" charset="0"/>
                <a:cs typeface="Open Sans" panose="020B0606030504020204" pitchFamily="34" charset="0"/>
              </a:rPr>
              <a:t>S34 – Educational Performance</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S35 </a:t>
            </a:r>
            <a:r>
              <a:rPr lang="en-GB" dirty="0">
                <a:latin typeface="Open Sans" panose="020B0606030504020204" pitchFamily="34" charset="0"/>
                <a:ea typeface="Open Sans" panose="020B0606030504020204" pitchFamily="34" charset="0"/>
                <a:cs typeface="Open Sans" panose="020B0606030504020204" pitchFamily="34" charset="0"/>
              </a:rPr>
              <a:t>– Recording of </a:t>
            </a:r>
            <a:r>
              <a:rPr lang="en-GB" dirty="0" smtClean="0">
                <a:latin typeface="Open Sans" panose="020B0606030504020204" pitchFamily="34" charset="0"/>
                <a:ea typeface="Open Sans" panose="020B0606030504020204" pitchFamily="34" charset="0"/>
                <a:cs typeface="Open Sans" panose="020B0606030504020204" pitchFamily="34" charset="0"/>
              </a:rPr>
              <a:t>Broadcasts</a:t>
            </a:r>
            <a:endParaRPr lang="en-GB" dirty="0">
              <a:latin typeface="Open Sans" panose="020B0606030504020204" pitchFamily="34" charset="0"/>
              <a:ea typeface="Open Sans" panose="020B0606030504020204" pitchFamily="34" charset="0"/>
              <a:cs typeface="Open Sans" panose="020B0606030504020204" pitchFamily="34" charset="0"/>
            </a:endParaRP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panose="020B0606030504020204" pitchFamily="34" charset="0"/>
                <a:ea typeface="Open Sans" panose="020B0606030504020204" pitchFamily="34" charset="0"/>
                <a:cs typeface="Open Sans" panose="020B0606030504020204" pitchFamily="34" charset="0"/>
              </a:rPr>
              <a:t>S36 – </a:t>
            </a:r>
            <a:r>
              <a:rPr lang="en-GB" dirty="0" smtClean="0">
                <a:latin typeface="Open Sans" panose="020B0606030504020204" pitchFamily="34" charset="0"/>
                <a:ea typeface="Open Sans" panose="020B0606030504020204" pitchFamily="34" charset="0"/>
                <a:cs typeface="Open Sans" panose="020B0606030504020204" pitchFamily="34" charset="0"/>
              </a:rPr>
              <a:t>Educational Copying of Published </a:t>
            </a:r>
            <a:r>
              <a:rPr lang="en-GB" dirty="0">
                <a:latin typeface="Open Sans" panose="020B0606030504020204" pitchFamily="34" charset="0"/>
                <a:ea typeface="Open Sans" panose="020B0606030504020204" pitchFamily="34" charset="0"/>
                <a:cs typeface="Open Sans" panose="020B0606030504020204" pitchFamily="34" charset="0"/>
              </a:rPr>
              <a:t>E</a:t>
            </a:r>
            <a:r>
              <a:rPr lang="en-GB" dirty="0" smtClean="0">
                <a:latin typeface="Open Sans" panose="020B0606030504020204" pitchFamily="34" charset="0"/>
                <a:ea typeface="Open Sans" panose="020B0606030504020204" pitchFamily="34" charset="0"/>
                <a:cs typeface="Open Sans" panose="020B0606030504020204" pitchFamily="34" charset="0"/>
              </a:rPr>
              <a:t>xtracts</a:t>
            </a:r>
          </a:p>
          <a:p>
            <a:endParaRPr lang="en-GB" dirty="0" smtClean="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S40B - Dedicated Terminals</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panose="020B0606030504020204" pitchFamily="34" charset="0"/>
                <a:ea typeface="Open Sans" panose="020B0606030504020204" pitchFamily="34" charset="0"/>
                <a:cs typeface="Open Sans" panose="020B0606030504020204" pitchFamily="34" charset="0"/>
              </a:rPr>
              <a:t>S41 – Library </a:t>
            </a:r>
            <a:r>
              <a:rPr lang="en-GB" dirty="0" smtClean="0">
                <a:latin typeface="Open Sans" panose="020B0606030504020204" pitchFamily="34" charset="0"/>
                <a:ea typeface="Open Sans" panose="020B0606030504020204" pitchFamily="34" charset="0"/>
                <a:cs typeface="Open Sans" panose="020B0606030504020204" pitchFamily="34" charset="0"/>
              </a:rPr>
              <a:t>to Library Copying</a:t>
            </a: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rPr>
              <a:t>S42 – Library Preservation </a:t>
            </a:r>
            <a:endParaRPr lang="en-GB" dirty="0">
              <a:latin typeface="Open Sans" panose="020B0606030504020204" pitchFamily="34" charset="0"/>
              <a:ea typeface="Open Sans" panose="020B0606030504020204" pitchFamily="34" charset="0"/>
              <a:cs typeface="Open Sans" panose="020B0606030504020204" pitchFamily="34" charset="0"/>
            </a:endParaRPr>
          </a:p>
          <a:p>
            <a:endParaRPr lang="en-GB" dirty="0" smtClean="0"/>
          </a:p>
          <a:p>
            <a:endParaRPr lang="en-GB" dirty="0"/>
          </a:p>
          <a:p>
            <a:endParaRPr lang="en-GB" dirty="0" smtClean="0"/>
          </a:p>
          <a:p>
            <a:endParaRPr lang="en-GB" dirty="0" smtClean="0"/>
          </a:p>
          <a:p>
            <a:pPr lvl="1"/>
            <a:endParaRPr lang="en-GB"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35" y="2661474"/>
            <a:ext cx="621949" cy="618269"/>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2714" y="3466664"/>
            <a:ext cx="546270" cy="608258"/>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782" y="4277590"/>
            <a:ext cx="552202" cy="562063"/>
          </a:xfrm>
          <a:prstGeom prst="rect">
            <a:avLst/>
          </a:prstGeom>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6862" y="5114836"/>
            <a:ext cx="617974" cy="542816"/>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3000" y="5814642"/>
            <a:ext cx="554209" cy="625720"/>
          </a:xfrm>
          <a:prstGeom prst="rect">
            <a:avLst/>
          </a:prstGeom>
        </p:spPr>
      </p:pic>
      <p:grpSp>
        <p:nvGrpSpPr>
          <p:cNvPr id="13" name="Group 12"/>
          <p:cNvGrpSpPr/>
          <p:nvPr/>
        </p:nvGrpSpPr>
        <p:grpSpPr>
          <a:xfrm>
            <a:off x="7380312" y="38234"/>
            <a:ext cx="1800200" cy="1496046"/>
            <a:chOff x="7380312" y="38234"/>
            <a:chExt cx="1800200" cy="1496046"/>
          </a:xfrm>
        </p:grpSpPr>
        <p:sp>
          <p:nvSpPr>
            <p:cNvPr id="14" name="TextBox 13"/>
            <p:cNvSpPr txBox="1"/>
            <p:nvPr/>
          </p:nvSpPr>
          <p:spPr>
            <a:xfrm>
              <a:off x="7834744"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E</a:t>
              </a:r>
              <a:endParaRPr lang="en-GB" dirty="0">
                <a:solidFill>
                  <a:schemeClr val="bg1"/>
                </a:solidFill>
                <a:latin typeface="Slabo 27px" panose="02060503030505020404" pitchFamily="18" charset="0"/>
              </a:endParaRPr>
            </a:p>
          </p:txBody>
        </p:sp>
        <p:sp>
          <p:nvSpPr>
            <p:cNvPr id="17" name="TextBox 16"/>
            <p:cNvSpPr txBox="1"/>
            <p:nvPr/>
          </p:nvSpPr>
          <p:spPr>
            <a:xfrm>
              <a:off x="7380312" y="1011060"/>
              <a:ext cx="1800200"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Exceptions</a:t>
              </a:r>
              <a:endParaRPr lang="en-GB" dirty="0">
                <a:solidFill>
                  <a:schemeClr val="bg1"/>
                </a:solidFill>
                <a:latin typeface="Slabo 27px" panose="02060503030505020404" pitchFamily="18" charset="0"/>
              </a:endParaRPr>
            </a:p>
          </p:txBody>
        </p:sp>
      </p:grpSp>
      <p:pic>
        <p:nvPicPr>
          <p:cNvPr id="4" name="Picture 3"/>
          <p:cNvPicPr>
            <a:picLocks noChangeAspect="1"/>
          </p:cNvPicPr>
          <p:nvPr/>
        </p:nvPicPr>
        <p:blipFill>
          <a:blip r:embed="rId8">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7646862" y="1994447"/>
            <a:ext cx="575724" cy="585914"/>
          </a:xfrm>
          <a:prstGeom prst="rect">
            <a:avLst/>
          </a:prstGeom>
        </p:spPr>
      </p:pic>
    </p:spTree>
    <p:custDataLst>
      <p:tags r:id="rId1"/>
    </p:custDataLst>
    <p:extLst>
      <p:ext uri="{BB962C8B-B14F-4D97-AF65-F5344CB8AC3E}">
        <p14:creationId xmlns:p14="http://schemas.microsoft.com/office/powerpoint/2010/main" val="2776799882"/>
      </p:ext>
    </p:extLst>
  </p:cSld>
  <p:clrMapOvr>
    <a:masterClrMapping/>
  </p:clrMapOvr>
  <mc:AlternateContent xmlns:mc="http://schemas.openxmlformats.org/markup-compatibility/2006" xmlns:p14="http://schemas.microsoft.com/office/powerpoint/2010/main">
    <mc:Choice Requires="p14">
      <p:transition spd="slow" p14:dur="2000" advTm="64245"/>
    </mc:Choice>
    <mc:Fallback xmlns="">
      <p:transition spd="slow" advTm="642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207" y="-27384"/>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199" y="-99392"/>
            <a:ext cx="7786727" cy="1124937"/>
          </a:xfrm>
        </p:spPr>
        <p:txBody>
          <a:bodyPr>
            <a:noAutofit/>
          </a:bodyPr>
          <a:lstStyle/>
          <a:p>
            <a:r>
              <a:rPr lang="en-GB" sz="4000" dirty="0" smtClean="0">
                <a:solidFill>
                  <a:srgbClr val="FFFFFF"/>
                </a:solidFill>
              </a:rPr>
              <a:t>Key Exceptions to Copyright 3</a:t>
            </a:r>
            <a:endParaRPr lang="en-GB" sz="4000" dirty="0">
              <a:solidFill>
                <a:srgbClr val="FFFFFF"/>
              </a:solidFill>
            </a:endParaRPr>
          </a:p>
        </p:txBody>
      </p:sp>
      <p:sp>
        <p:nvSpPr>
          <p:cNvPr id="3" name="Content Placeholder 2"/>
          <p:cNvSpPr>
            <a:spLocks noGrp="1"/>
          </p:cNvSpPr>
          <p:nvPr>
            <p:ph idx="1"/>
          </p:nvPr>
        </p:nvSpPr>
        <p:spPr>
          <a:xfrm>
            <a:off x="457200" y="2367805"/>
            <a:ext cx="7620000" cy="4373563"/>
          </a:xfrm>
        </p:spPr>
        <p:txBody>
          <a:bodyPr>
            <a:noAutofit/>
          </a:bodyPr>
          <a:lstStyle/>
          <a:p>
            <a:r>
              <a:rPr lang="en-GB" sz="2400" dirty="0" smtClean="0">
                <a:latin typeface="Open Sans" panose="020B0606030504020204" pitchFamily="34" charset="0"/>
                <a:ea typeface="Open Sans" panose="020B0606030504020204" pitchFamily="34" charset="0"/>
                <a:cs typeface="Open Sans" panose="020B0606030504020204" pitchFamily="34" charset="0"/>
              </a:rPr>
              <a:t>S42A – Library Copying for Users</a:t>
            </a:r>
          </a:p>
          <a:p>
            <a:endParaRPr lang="en-GB" sz="2400" dirty="0" smtClean="0">
              <a:latin typeface="Open Sans" panose="020B0606030504020204" pitchFamily="34" charset="0"/>
              <a:ea typeface="Open Sans" panose="020B0606030504020204" pitchFamily="34" charset="0"/>
              <a:cs typeface="Open Sans" panose="020B0606030504020204" pitchFamily="34" charset="0"/>
            </a:endParaRPr>
          </a:p>
          <a:p>
            <a:r>
              <a:rPr lang="en-GB" sz="2400" dirty="0" smtClean="0">
                <a:latin typeface="Open Sans" panose="020B0606030504020204" pitchFamily="34" charset="0"/>
                <a:ea typeface="Open Sans" panose="020B0606030504020204" pitchFamily="34" charset="0"/>
                <a:cs typeface="Open Sans" panose="020B0606030504020204" pitchFamily="34" charset="0"/>
              </a:rPr>
              <a:t>S43 - Library copying of unpublished works</a:t>
            </a:r>
          </a:p>
          <a:p>
            <a:endParaRPr lang="en-GB" sz="2400" dirty="0" smtClean="0">
              <a:latin typeface="Open Sans" panose="020B0606030504020204" pitchFamily="34" charset="0"/>
              <a:ea typeface="Open Sans" panose="020B0606030504020204" pitchFamily="34" charset="0"/>
              <a:cs typeface="Open Sans" panose="020B0606030504020204" pitchFamily="34" charset="0"/>
            </a:endParaRPr>
          </a:p>
          <a:p>
            <a:r>
              <a:rPr lang="en-GB" sz="2400" dirty="0" smtClean="0">
                <a:latin typeface="Open Sans" panose="020B0606030504020204" pitchFamily="34" charset="0"/>
                <a:ea typeface="Open Sans" panose="020B0606030504020204" pitchFamily="34" charset="0"/>
                <a:cs typeface="Open Sans" panose="020B0606030504020204" pitchFamily="34" charset="0"/>
              </a:rPr>
              <a:t>S44B - Orphan Works</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5182" y="3195205"/>
            <a:ext cx="718741" cy="718741"/>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0927" y="4191552"/>
            <a:ext cx="957272" cy="989632"/>
          </a:xfrm>
          <a:prstGeom prst="rect">
            <a:avLst/>
          </a:prstGeom>
        </p:spPr>
      </p:pic>
      <p:grpSp>
        <p:nvGrpSpPr>
          <p:cNvPr id="13" name="Group 12"/>
          <p:cNvGrpSpPr/>
          <p:nvPr/>
        </p:nvGrpSpPr>
        <p:grpSpPr>
          <a:xfrm>
            <a:off x="7380312" y="38234"/>
            <a:ext cx="1800200" cy="1496046"/>
            <a:chOff x="7380312" y="38234"/>
            <a:chExt cx="1800200" cy="1496046"/>
          </a:xfrm>
        </p:grpSpPr>
        <p:sp>
          <p:nvSpPr>
            <p:cNvPr id="14" name="TextBox 13"/>
            <p:cNvSpPr txBox="1"/>
            <p:nvPr/>
          </p:nvSpPr>
          <p:spPr>
            <a:xfrm>
              <a:off x="7834744" y="38234"/>
              <a:ext cx="1008112" cy="1323439"/>
            </a:xfrm>
            <a:prstGeom prst="rect">
              <a:avLst/>
            </a:prstGeom>
            <a:noFill/>
          </p:spPr>
          <p:txBody>
            <a:bodyPr wrap="square" rtlCol="0">
              <a:spAutoFit/>
            </a:bodyPr>
            <a:lstStyle/>
            <a:p>
              <a:r>
                <a:rPr lang="en-GB" sz="8000" dirty="0">
                  <a:solidFill>
                    <a:schemeClr val="bg1"/>
                  </a:solidFill>
                  <a:latin typeface="Slabo 27px" panose="02060503030505020404" pitchFamily="18" charset="0"/>
                </a:rPr>
                <a:t>E</a:t>
              </a:r>
              <a:endParaRPr lang="en-GB" dirty="0">
                <a:solidFill>
                  <a:schemeClr val="bg1"/>
                </a:solidFill>
                <a:latin typeface="Slabo 27px" panose="02060503030505020404" pitchFamily="18" charset="0"/>
              </a:endParaRPr>
            </a:p>
          </p:txBody>
        </p:sp>
        <p:sp>
          <p:nvSpPr>
            <p:cNvPr id="15" name="TextBox 14"/>
            <p:cNvSpPr txBox="1"/>
            <p:nvPr/>
          </p:nvSpPr>
          <p:spPr>
            <a:xfrm>
              <a:off x="7380312" y="1011060"/>
              <a:ext cx="1800200" cy="523220"/>
            </a:xfrm>
            <a:prstGeom prst="rect">
              <a:avLst/>
            </a:prstGeom>
            <a:noFill/>
          </p:spPr>
          <p:txBody>
            <a:bodyPr wrap="square" rtlCol="0">
              <a:spAutoFit/>
            </a:bodyPr>
            <a:lstStyle/>
            <a:p>
              <a:r>
                <a:rPr lang="en-GB" sz="2800" dirty="0" smtClean="0">
                  <a:solidFill>
                    <a:schemeClr val="bg1"/>
                  </a:solidFill>
                  <a:latin typeface="Slabo 27px" panose="02060503030505020404" pitchFamily="18" charset="0"/>
                </a:rPr>
                <a:t>Exceptions</a:t>
              </a:r>
              <a:endParaRPr lang="en-GB" dirty="0">
                <a:solidFill>
                  <a:schemeClr val="bg1"/>
                </a:solidFill>
                <a:latin typeface="Slabo 27px" panose="02060503030505020404" pitchFamily="18" charset="0"/>
              </a:endParaRPr>
            </a:p>
          </p:txBody>
        </p:sp>
      </p:grpSp>
      <p:grpSp>
        <p:nvGrpSpPr>
          <p:cNvPr id="4" name="Group 2"/>
          <p:cNvGrpSpPr>
            <a:grpSpLocks/>
          </p:cNvGrpSpPr>
          <p:nvPr/>
        </p:nvGrpSpPr>
        <p:grpSpPr bwMode="auto">
          <a:xfrm>
            <a:off x="7181488" y="2090199"/>
            <a:ext cx="879475" cy="942975"/>
            <a:chOff x="114620390" y="107464375"/>
            <a:chExt cx="906798" cy="929209"/>
          </a:xfrm>
        </p:grpSpPr>
        <p:pic>
          <p:nvPicPr>
            <p:cNvPr id="2051" name="Picture 3" descr="library-pictogram[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620390" y="107909921"/>
              <a:ext cx="501136" cy="483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5" name="AutoShape 4"/>
            <p:cNvSpPr>
              <a:spLocks noChangeArrowheads="1"/>
            </p:cNvSpPr>
            <p:nvPr/>
          </p:nvSpPr>
          <p:spPr bwMode="auto">
            <a:xfrm>
              <a:off x="114754737" y="107641175"/>
              <a:ext cx="321796" cy="270858"/>
            </a:xfrm>
            <a:custGeom>
              <a:avLst/>
              <a:gdLst>
                <a:gd name="G0" fmla="+- -4363271 0 0"/>
                <a:gd name="G1" fmla="+- 8884867 0 0"/>
                <a:gd name="G2" fmla="+- -4363271 0 8884867"/>
                <a:gd name="G3" fmla="+- 10800 0 0"/>
                <a:gd name="G4" fmla="+- 0 0 -4363271"/>
                <a:gd name="T0" fmla="*/ 360 256 1"/>
                <a:gd name="T1" fmla="*/ 0 256 1"/>
                <a:gd name="G5" fmla="+- G2 T0 T1"/>
                <a:gd name="G6" fmla="?: G2 G2 G5"/>
                <a:gd name="G7" fmla="+- 0 0 G6"/>
                <a:gd name="G8" fmla="+- 6337 0 0"/>
                <a:gd name="G9" fmla="+- 0 0 8884867"/>
                <a:gd name="G10" fmla="+- 6337 0 2700"/>
                <a:gd name="G11" fmla="cos G10 -4363271"/>
                <a:gd name="G12" fmla="sin G10 -4363271"/>
                <a:gd name="G13" fmla="cos 13500 -4363271"/>
                <a:gd name="G14" fmla="sin 13500 -4363271"/>
                <a:gd name="G15" fmla="+- G11 10800 0"/>
                <a:gd name="G16" fmla="+- G12 10800 0"/>
                <a:gd name="G17" fmla="+- G13 10800 0"/>
                <a:gd name="G18" fmla="+- G14 10800 0"/>
                <a:gd name="G19" fmla="*/ 6337 1 2"/>
                <a:gd name="G20" fmla="+- G19 5400 0"/>
                <a:gd name="G21" fmla="cos G20 -4363271"/>
                <a:gd name="G22" fmla="sin G20 -4363271"/>
                <a:gd name="G23" fmla="+- G21 10800 0"/>
                <a:gd name="G24" fmla="+- G12 G23 G22"/>
                <a:gd name="G25" fmla="+- G22 G23 G11"/>
                <a:gd name="G26" fmla="cos 10800 -4363271"/>
                <a:gd name="G27" fmla="sin 10800 -4363271"/>
                <a:gd name="G28" fmla="cos 6337 -4363271"/>
                <a:gd name="G29" fmla="sin 6337 -4363271"/>
                <a:gd name="G30" fmla="+- G26 10800 0"/>
                <a:gd name="G31" fmla="+- G27 10800 0"/>
                <a:gd name="G32" fmla="+- G28 10800 0"/>
                <a:gd name="G33" fmla="+- G29 10800 0"/>
                <a:gd name="G34" fmla="+- G19 5400 0"/>
                <a:gd name="G35" fmla="cos G34 8884867"/>
                <a:gd name="G36" fmla="sin G34 8884867"/>
                <a:gd name="G37" fmla="+/ 8884867 -4363271 2"/>
                <a:gd name="T2" fmla="*/ 180 256 1"/>
                <a:gd name="T3" fmla="*/ 0 256 1"/>
                <a:gd name="G38" fmla="+- G37 T2 T3"/>
                <a:gd name="G39" fmla="?: G2 G37 G38"/>
                <a:gd name="G40" fmla="cos 10800 G39"/>
                <a:gd name="G41" fmla="sin 10800 G39"/>
                <a:gd name="G42" fmla="cos 6337 G39"/>
                <a:gd name="G43" fmla="sin 6337 G39"/>
                <a:gd name="G44" fmla="+- G40 10800 0"/>
                <a:gd name="G45" fmla="+- G41 10800 0"/>
                <a:gd name="G46" fmla="+- G42 10800 0"/>
                <a:gd name="G47" fmla="+- G43 10800 0"/>
                <a:gd name="G48" fmla="+- G35 10800 0"/>
                <a:gd name="G49" fmla="+- G36 10800 0"/>
                <a:gd name="T4" fmla="*/ 1899 w 21600"/>
                <a:gd name="T5" fmla="*/ 4683 h 21600"/>
                <a:gd name="T6" fmla="*/ 4680 w 21600"/>
                <a:gd name="T7" fmla="*/ 16798 h 21600"/>
                <a:gd name="T8" fmla="*/ 5577 w 21600"/>
                <a:gd name="T9" fmla="*/ 7210 h 21600"/>
                <a:gd name="T10" fmla="*/ 16166 w 21600"/>
                <a:gd name="T11" fmla="*/ -1588 h 21600"/>
                <a:gd name="T12" fmla="*/ 18731 w 21600"/>
                <a:gd name="T13" fmla="*/ 4898 h 21600"/>
                <a:gd name="T14" fmla="*/ 12245 w 21600"/>
                <a:gd name="T15" fmla="*/ 746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318" y="4985"/>
                  </a:moveTo>
                  <a:cubicBezTo>
                    <a:pt x="12523" y="4640"/>
                    <a:pt x="11666" y="4463"/>
                    <a:pt x="10800" y="4463"/>
                  </a:cubicBezTo>
                  <a:cubicBezTo>
                    <a:pt x="7300" y="4463"/>
                    <a:pt x="4463" y="7300"/>
                    <a:pt x="4463" y="10800"/>
                  </a:cubicBezTo>
                  <a:cubicBezTo>
                    <a:pt x="4463" y="12458"/>
                    <a:pt x="5113" y="14051"/>
                    <a:pt x="6274" y="15235"/>
                  </a:cubicBezTo>
                  <a:lnTo>
                    <a:pt x="3087" y="18360"/>
                  </a:lnTo>
                  <a:cubicBezTo>
                    <a:pt x="1108" y="16341"/>
                    <a:pt x="0" y="13626"/>
                    <a:pt x="0" y="10800"/>
                  </a:cubicBezTo>
                  <a:cubicBezTo>
                    <a:pt x="0" y="4835"/>
                    <a:pt x="4835" y="0"/>
                    <a:pt x="10800" y="0"/>
                  </a:cubicBezTo>
                  <a:cubicBezTo>
                    <a:pt x="12276" y="0"/>
                    <a:pt x="13737" y="302"/>
                    <a:pt x="15092" y="889"/>
                  </a:cubicBezTo>
                  <a:lnTo>
                    <a:pt x="16166" y="-1588"/>
                  </a:lnTo>
                  <a:lnTo>
                    <a:pt x="18731" y="4898"/>
                  </a:lnTo>
                  <a:lnTo>
                    <a:pt x="12245" y="7462"/>
                  </a:lnTo>
                  <a:lnTo>
                    <a:pt x="13318" y="4985"/>
                  </a:lnTo>
                  <a:close/>
                </a:path>
              </a:pathLst>
            </a:custGeom>
            <a:solidFill>
              <a:srgbClr val="000000"/>
            </a:solidFill>
            <a:ln w="9525"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2053" name="Picture 5" descr="acspike-male-user-icon[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115072941" y="107464375"/>
              <a:ext cx="454247" cy="4304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grpSp>
    </p:spTree>
    <p:custDataLst>
      <p:tags r:id="rId1"/>
    </p:custDataLst>
    <p:extLst>
      <p:ext uri="{BB962C8B-B14F-4D97-AF65-F5344CB8AC3E}">
        <p14:creationId xmlns:p14="http://schemas.microsoft.com/office/powerpoint/2010/main" val="3502746317"/>
      </p:ext>
    </p:extLst>
  </p:cSld>
  <p:clrMapOvr>
    <a:masterClrMapping/>
  </p:clrMapOvr>
  <mc:AlternateContent xmlns:mc="http://schemas.openxmlformats.org/markup-compatibility/2006" xmlns:p14="http://schemas.microsoft.com/office/powerpoint/2010/main">
    <mc:Choice Requires="p14">
      <p:transition spd="slow" p14:dur="2000" advTm="64807"/>
    </mc:Choice>
    <mc:Fallback xmlns="">
      <p:transition spd="slow" advTm="648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25245"/>
            <a:ext cx="6779096" cy="1149989"/>
          </a:xfrm>
        </p:spPr>
        <p:txBody>
          <a:bodyPr>
            <a:normAutofit/>
          </a:bodyPr>
          <a:lstStyle/>
          <a:p>
            <a:r>
              <a:rPr lang="en-US" sz="4000" dirty="0">
                <a:solidFill>
                  <a:srgbClr val="FFFFFF"/>
                </a:solidFill>
              </a:rPr>
              <a:t>Copyright </a:t>
            </a:r>
            <a:r>
              <a:rPr lang="en-US" sz="4000" dirty="0" smtClean="0">
                <a:solidFill>
                  <a:srgbClr val="FFFFFF"/>
                </a:solidFill>
              </a:rPr>
              <a:t>exceptions</a:t>
            </a:r>
            <a:endParaRPr lang="en-GB" sz="4000" dirty="0">
              <a:solidFill>
                <a:srgbClr val="FFFFFF"/>
              </a:solidFill>
            </a:endParaRPr>
          </a:p>
        </p:txBody>
      </p:sp>
      <p:grpSp>
        <p:nvGrpSpPr>
          <p:cNvPr id="28" name="Group 27"/>
          <p:cNvGrpSpPr/>
          <p:nvPr/>
        </p:nvGrpSpPr>
        <p:grpSpPr>
          <a:xfrm>
            <a:off x="2555571" y="3436663"/>
            <a:ext cx="1616900" cy="1584176"/>
            <a:chOff x="7020091" y="4213067"/>
            <a:chExt cx="1440160" cy="1440160"/>
          </a:xfrm>
        </p:grpSpPr>
        <p:pic>
          <p:nvPicPr>
            <p:cNvPr id="29" name="Picture 7" descr="C:\Users\cm591\AppData\Local\Microsoft\Windows\Temporary Internet Files\Content.IE5\YRILRF5F\MC90032434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quot;No&quot; Symbol 29"/>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pic>
        <p:nvPicPr>
          <p:cNvPr id="2110" name="Picture 62" descr="Learn icon by ousia - learn, read icon/pictog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6983" y="2177910"/>
            <a:ext cx="948512" cy="8813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Lst>
        </p:spPr>
      </p:pic>
      <p:pic>
        <p:nvPicPr>
          <p:cNvPr id="2115" name="Picture 67" descr="disabled-man-ico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7081" y="2954293"/>
            <a:ext cx="841170" cy="96474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119" name="Picture 71" descr="presentation-ico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4332" y="4227943"/>
            <a:ext cx="985417" cy="915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121" name="Picture 73" descr="140397584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2093" y="3613490"/>
            <a:ext cx="1101684" cy="122890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122" name="Picture 74" descr="mono-terminal[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6580" y="4975947"/>
            <a:ext cx="1044376" cy="105898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grpSp>
        <p:nvGrpSpPr>
          <p:cNvPr id="2084" name="Group 80"/>
          <p:cNvGrpSpPr>
            <a:grpSpLocks/>
          </p:cNvGrpSpPr>
          <p:nvPr/>
        </p:nvGrpSpPr>
        <p:grpSpPr bwMode="auto">
          <a:xfrm>
            <a:off x="4172471" y="5331069"/>
            <a:ext cx="1080659" cy="929346"/>
            <a:chOff x="114170011" y="111490913"/>
            <a:chExt cx="1147700" cy="1037944"/>
          </a:xfrm>
        </p:grpSpPr>
        <p:pic>
          <p:nvPicPr>
            <p:cNvPr id="2129" name="Picture 81" descr="library-pictogram[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170011" y="111895227"/>
              <a:ext cx="637615" cy="6336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130" name="Picture 82" descr="library-pictogram[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680096" y="111490913"/>
              <a:ext cx="637615" cy="6336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sp>
          <p:nvSpPr>
            <p:cNvPr id="2085" name="AutoShape 83"/>
            <p:cNvSpPr>
              <a:spLocks noChangeArrowheads="1"/>
            </p:cNvSpPr>
            <p:nvPr/>
          </p:nvSpPr>
          <p:spPr bwMode="auto">
            <a:xfrm>
              <a:off x="114340946" y="111543152"/>
              <a:ext cx="409433" cy="354842"/>
            </a:xfrm>
            <a:custGeom>
              <a:avLst/>
              <a:gdLst>
                <a:gd name="G0" fmla="+- -4363271 0 0"/>
                <a:gd name="G1" fmla="+- 8884867 0 0"/>
                <a:gd name="G2" fmla="+- -4363271 0 8884867"/>
                <a:gd name="G3" fmla="+- 10800 0 0"/>
                <a:gd name="G4" fmla="+- 0 0 -4363271"/>
                <a:gd name="T0" fmla="*/ 360 256 1"/>
                <a:gd name="T1" fmla="*/ 0 256 1"/>
                <a:gd name="G5" fmla="+- G2 T0 T1"/>
                <a:gd name="G6" fmla="?: G2 G2 G5"/>
                <a:gd name="G7" fmla="+- 0 0 G6"/>
                <a:gd name="G8" fmla="+- 6337 0 0"/>
                <a:gd name="G9" fmla="+- 0 0 8884867"/>
                <a:gd name="G10" fmla="+- 6337 0 2700"/>
                <a:gd name="G11" fmla="cos G10 -4363271"/>
                <a:gd name="G12" fmla="sin G10 -4363271"/>
                <a:gd name="G13" fmla="cos 13500 -4363271"/>
                <a:gd name="G14" fmla="sin 13500 -4363271"/>
                <a:gd name="G15" fmla="+- G11 10800 0"/>
                <a:gd name="G16" fmla="+- G12 10800 0"/>
                <a:gd name="G17" fmla="+- G13 10800 0"/>
                <a:gd name="G18" fmla="+- G14 10800 0"/>
                <a:gd name="G19" fmla="*/ 6337 1 2"/>
                <a:gd name="G20" fmla="+- G19 5400 0"/>
                <a:gd name="G21" fmla="cos G20 -4363271"/>
                <a:gd name="G22" fmla="sin G20 -4363271"/>
                <a:gd name="G23" fmla="+- G21 10800 0"/>
                <a:gd name="G24" fmla="+- G12 G23 G22"/>
                <a:gd name="G25" fmla="+- G22 G23 G11"/>
                <a:gd name="G26" fmla="cos 10800 -4363271"/>
                <a:gd name="G27" fmla="sin 10800 -4363271"/>
                <a:gd name="G28" fmla="cos 6337 -4363271"/>
                <a:gd name="G29" fmla="sin 6337 -4363271"/>
                <a:gd name="G30" fmla="+- G26 10800 0"/>
                <a:gd name="G31" fmla="+- G27 10800 0"/>
                <a:gd name="G32" fmla="+- G28 10800 0"/>
                <a:gd name="G33" fmla="+- G29 10800 0"/>
                <a:gd name="G34" fmla="+- G19 5400 0"/>
                <a:gd name="G35" fmla="cos G34 8884867"/>
                <a:gd name="G36" fmla="sin G34 8884867"/>
                <a:gd name="G37" fmla="+/ 8884867 -4363271 2"/>
                <a:gd name="T2" fmla="*/ 180 256 1"/>
                <a:gd name="T3" fmla="*/ 0 256 1"/>
                <a:gd name="G38" fmla="+- G37 T2 T3"/>
                <a:gd name="G39" fmla="?: G2 G37 G38"/>
                <a:gd name="G40" fmla="cos 10800 G39"/>
                <a:gd name="G41" fmla="sin 10800 G39"/>
                <a:gd name="G42" fmla="cos 6337 G39"/>
                <a:gd name="G43" fmla="sin 6337 G39"/>
                <a:gd name="G44" fmla="+- G40 10800 0"/>
                <a:gd name="G45" fmla="+- G41 10800 0"/>
                <a:gd name="G46" fmla="+- G42 10800 0"/>
                <a:gd name="G47" fmla="+- G43 10800 0"/>
                <a:gd name="G48" fmla="+- G35 10800 0"/>
                <a:gd name="G49" fmla="+- G36 10800 0"/>
                <a:gd name="T4" fmla="*/ 1899 w 21600"/>
                <a:gd name="T5" fmla="*/ 4683 h 21600"/>
                <a:gd name="T6" fmla="*/ 4680 w 21600"/>
                <a:gd name="T7" fmla="*/ 16798 h 21600"/>
                <a:gd name="T8" fmla="*/ 5577 w 21600"/>
                <a:gd name="T9" fmla="*/ 7210 h 21600"/>
                <a:gd name="T10" fmla="*/ 16166 w 21600"/>
                <a:gd name="T11" fmla="*/ -1588 h 21600"/>
                <a:gd name="T12" fmla="*/ 18731 w 21600"/>
                <a:gd name="T13" fmla="*/ 4898 h 21600"/>
                <a:gd name="T14" fmla="*/ 12245 w 21600"/>
                <a:gd name="T15" fmla="*/ 746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3318" y="4985"/>
                  </a:moveTo>
                  <a:cubicBezTo>
                    <a:pt x="12523" y="4640"/>
                    <a:pt x="11666" y="4463"/>
                    <a:pt x="10800" y="4463"/>
                  </a:cubicBezTo>
                  <a:cubicBezTo>
                    <a:pt x="7300" y="4463"/>
                    <a:pt x="4463" y="7300"/>
                    <a:pt x="4463" y="10800"/>
                  </a:cubicBezTo>
                  <a:cubicBezTo>
                    <a:pt x="4462" y="12458"/>
                    <a:pt x="5113" y="14051"/>
                    <a:pt x="6274" y="15235"/>
                  </a:cubicBezTo>
                  <a:lnTo>
                    <a:pt x="3087" y="18360"/>
                  </a:lnTo>
                  <a:cubicBezTo>
                    <a:pt x="1108" y="16341"/>
                    <a:pt x="0" y="13626"/>
                    <a:pt x="0" y="10800"/>
                  </a:cubicBezTo>
                  <a:cubicBezTo>
                    <a:pt x="0" y="4835"/>
                    <a:pt x="4835" y="0"/>
                    <a:pt x="10800" y="0"/>
                  </a:cubicBezTo>
                  <a:cubicBezTo>
                    <a:pt x="12276" y="-1"/>
                    <a:pt x="13737" y="302"/>
                    <a:pt x="15092" y="889"/>
                  </a:cubicBezTo>
                  <a:lnTo>
                    <a:pt x="16166" y="-1588"/>
                  </a:lnTo>
                  <a:lnTo>
                    <a:pt x="18731" y="4898"/>
                  </a:lnTo>
                  <a:lnTo>
                    <a:pt x="12245" y="7462"/>
                  </a:lnTo>
                  <a:lnTo>
                    <a:pt x="13318" y="4985"/>
                  </a:lnTo>
                  <a:close/>
                </a:path>
              </a:pathLst>
            </a:custGeom>
            <a:solidFill>
              <a:srgbClr val="000000"/>
            </a:solidFill>
            <a:ln w="9525" algn="in">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pic>
        <p:nvPicPr>
          <p:cNvPr id="2139" name="Picture 91"/>
          <p:cNvPicPr>
            <a:picLocks noChangeAspect="1" noChangeArrowheads="1"/>
          </p:cNvPicPr>
          <p:nvPr/>
        </p:nvPicPr>
        <p:blipFill>
          <a:blip r:embed="rId11">
            <a:grayscl/>
            <a:extLst>
              <a:ext uri="{28A0092B-C50C-407E-A947-70E740481C1C}">
                <a14:useLocalDpi xmlns:a14="http://schemas.microsoft.com/office/drawing/2010/main" val="0"/>
              </a:ext>
            </a:extLst>
          </a:blip>
          <a:srcRect/>
          <a:stretch>
            <a:fillRect/>
          </a:stretch>
        </p:blipFill>
        <p:spPr bwMode="auto">
          <a:xfrm>
            <a:off x="1495316" y="5377842"/>
            <a:ext cx="808097" cy="80809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2092" name="Picture 2091"/>
          <p:cNvPicPr>
            <a:picLocks noChangeAspect="1"/>
          </p:cNvPicPr>
          <p:nvPr/>
        </p:nvPicPr>
        <p:blipFill rotWithShape="1">
          <a:blip r:embed="rId12">
            <a:extLst>
              <a:ext uri="{28A0092B-C50C-407E-A947-70E740481C1C}">
                <a14:useLocalDpi xmlns:a14="http://schemas.microsoft.com/office/drawing/2010/main" val="0"/>
              </a:ext>
            </a:extLst>
          </a:blip>
          <a:srcRect l="7566" t="3366" r="7566" b="20543"/>
          <a:stretch/>
        </p:blipFill>
        <p:spPr>
          <a:xfrm>
            <a:off x="289989" y="3147184"/>
            <a:ext cx="1061990" cy="1097644"/>
          </a:xfrm>
          <a:prstGeom prst="rect">
            <a:avLst/>
          </a:prstGeom>
        </p:spPr>
      </p:pic>
      <p:pic>
        <p:nvPicPr>
          <p:cNvPr id="2093" name="Picture 209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535721" y="1745416"/>
            <a:ext cx="837398" cy="1046747"/>
          </a:xfrm>
          <a:prstGeom prst="rect">
            <a:avLst/>
          </a:prstGeom>
        </p:spPr>
      </p:pic>
      <p:pic>
        <p:nvPicPr>
          <p:cNvPr id="2094" name="Picture 209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00966" y="1982759"/>
            <a:ext cx="1296115" cy="620151"/>
          </a:xfrm>
          <a:prstGeom prst="rect">
            <a:avLst/>
          </a:prstGeom>
        </p:spPr>
      </p:pic>
      <p:pic>
        <p:nvPicPr>
          <p:cNvPr id="2095" name="Picture 209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55135" y="5446806"/>
            <a:ext cx="972334" cy="1039391"/>
          </a:xfrm>
          <a:prstGeom prst="rect">
            <a:avLst/>
          </a:prstGeom>
        </p:spPr>
      </p:pic>
      <p:sp>
        <p:nvSpPr>
          <p:cNvPr id="3" name="Frame 2"/>
          <p:cNvSpPr/>
          <p:nvPr/>
        </p:nvSpPr>
        <p:spPr>
          <a:xfrm>
            <a:off x="6696744" y="1844824"/>
            <a:ext cx="2123728" cy="4766241"/>
          </a:xfrm>
          <a:prstGeom prst="frame">
            <a:avLst>
              <a:gd name="adj1" fmla="val 2382"/>
            </a:avLst>
          </a:prstGeom>
          <a:pattFill prst="wdUpDiag">
            <a:fgClr>
              <a:schemeClr val="tx1"/>
            </a:fgClr>
            <a:bgClr>
              <a:prstClr val="white"/>
            </a:bgClr>
          </a:patt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120" name="Picture 72" descr="mono-krec-record[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98971" y="2177910"/>
            <a:ext cx="1319274" cy="13218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4" name="Picture 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97145" y="4369575"/>
            <a:ext cx="1226092" cy="793894"/>
          </a:xfrm>
          <a:prstGeom prst="rect">
            <a:avLst/>
          </a:prstGeom>
        </p:spPr>
      </p:pic>
    </p:spTree>
    <p:custDataLst>
      <p:tags r:id="rId1"/>
    </p:custDataLst>
    <p:extLst>
      <p:ext uri="{BB962C8B-B14F-4D97-AF65-F5344CB8AC3E}">
        <p14:creationId xmlns:p14="http://schemas.microsoft.com/office/powerpoint/2010/main" val="3643413432"/>
      </p:ext>
    </p:extLst>
  </p:cSld>
  <p:clrMapOvr>
    <a:masterClrMapping/>
  </p:clrMapOvr>
  <mc:AlternateContent xmlns:mc="http://schemas.openxmlformats.org/markup-compatibility/2006" xmlns:p14="http://schemas.microsoft.com/office/powerpoint/2010/main">
    <mc:Choice Requires="p14">
      <p:transition spd="slow" p14:dur="2000" advTm="281585"/>
    </mc:Choice>
    <mc:Fallback xmlns="">
      <p:transition spd="slow" advTm="2815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868" y="0"/>
            <a:ext cx="9144000" cy="1556792"/>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7427168" cy="1149989"/>
          </a:xfrm>
        </p:spPr>
        <p:txBody>
          <a:bodyPr>
            <a:normAutofit/>
          </a:bodyPr>
          <a:lstStyle/>
          <a:p>
            <a:r>
              <a:rPr lang="en-GB" sz="4000" dirty="0" smtClean="0">
                <a:solidFill>
                  <a:srgbClr val="FFFFFF"/>
                </a:solidFill>
              </a:rPr>
              <a:t>Non-contractual override</a:t>
            </a:r>
            <a:endParaRPr lang="en-GB" sz="4000" dirty="0">
              <a:solidFill>
                <a:srgbClr val="FFFFFF"/>
              </a:solidFill>
            </a:endParaRPr>
          </a:p>
        </p:txBody>
      </p:sp>
      <p:sp>
        <p:nvSpPr>
          <p:cNvPr id="3" name="Content Placeholder 2"/>
          <p:cNvSpPr>
            <a:spLocks noGrp="1"/>
          </p:cNvSpPr>
          <p:nvPr>
            <p:ph idx="1"/>
          </p:nvPr>
        </p:nvSpPr>
        <p:spPr/>
        <p:txBody>
          <a:bodyPr>
            <a:normAutofit lnSpcReduction="10000"/>
          </a:bodyPr>
          <a:lstStyle/>
          <a:p>
            <a:r>
              <a:rPr lang="en-GB" sz="4000" dirty="0">
                <a:latin typeface="Open Sans" panose="020B0606030504020204" pitchFamily="34" charset="0"/>
                <a:ea typeface="Open Sans" panose="020B0606030504020204" pitchFamily="34" charset="0"/>
                <a:cs typeface="Open Sans" panose="020B0606030504020204" pitchFamily="34" charset="0"/>
              </a:rPr>
              <a:t>“To the extent that a term of a contract purports to prevent or restrict the doing of any act which, by virtue of this section, would not infringe copyright, that term is unenforceable</a:t>
            </a:r>
            <a:r>
              <a:rPr lang="en-GB" sz="4000" dirty="0" smtClean="0">
                <a:latin typeface="Open Sans" panose="020B0606030504020204" pitchFamily="34" charset="0"/>
                <a:ea typeface="Open Sans" panose="020B0606030504020204" pitchFamily="34" charset="0"/>
                <a:cs typeface="Open Sans" panose="020B0606030504020204" pitchFamily="34" charset="0"/>
              </a:rPr>
              <a:t>.”</a:t>
            </a:r>
          </a:p>
          <a:p>
            <a:r>
              <a:rPr lang="en-GB" sz="1600" dirty="0" smtClean="0">
                <a:latin typeface="Open Sans" panose="020B0606030504020204" pitchFamily="34" charset="0"/>
                <a:ea typeface="Open Sans" panose="020B0606030504020204" pitchFamily="34" charset="0"/>
                <a:cs typeface="Open Sans" panose="020B0606030504020204" pitchFamily="34" charset="0"/>
                <a:hlinkClick r:id="rId2"/>
              </a:rPr>
              <a:t>Copyright, Designs and Patents Acts 1988</a:t>
            </a:r>
            <a:endParaRPr lang="en-GB" sz="1400" dirty="0">
              <a:latin typeface="Open Sans" panose="020B0606030504020204" pitchFamily="34" charset="0"/>
              <a:ea typeface="Open Sans" panose="020B0606030504020204" pitchFamily="34" charset="0"/>
              <a:cs typeface="Open Sans" panose="020B0606030504020204" pitchFamily="34" charset="0"/>
            </a:endParaRPr>
          </a:p>
          <a:p>
            <a:endParaRPr lang="en-GB" dirty="0"/>
          </a:p>
        </p:txBody>
      </p:sp>
      <p:grpSp>
        <p:nvGrpSpPr>
          <p:cNvPr id="4" name="Group 3"/>
          <p:cNvGrpSpPr>
            <a:grpSpLocks noChangeAspect="1"/>
          </p:cNvGrpSpPr>
          <p:nvPr/>
        </p:nvGrpSpPr>
        <p:grpSpPr>
          <a:xfrm>
            <a:off x="7663882" y="260648"/>
            <a:ext cx="1028936" cy="1008112"/>
            <a:chOff x="7020091" y="4213067"/>
            <a:chExt cx="1440160" cy="1440160"/>
          </a:xfrm>
        </p:grpSpPr>
        <p:pic>
          <p:nvPicPr>
            <p:cNvPr id="5" name="Picture 7" descr="C:\Users\cm591\AppData\Local\Microsoft\Windows\Temporary Internet Files\Content.IE5\YRILRF5F\MC900324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1980" y="4293096"/>
              <a:ext cx="778662" cy="129614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quot;No&quot; Symbol 5"/>
            <p:cNvSpPr/>
            <p:nvPr/>
          </p:nvSpPr>
          <p:spPr bwMode="auto">
            <a:xfrm>
              <a:off x="7020091" y="4213067"/>
              <a:ext cx="1440160" cy="1440160"/>
            </a:xfrm>
            <a:prstGeom prst="noSmoking">
              <a:avLst>
                <a:gd name="adj" fmla="val 4826"/>
              </a:avLst>
            </a:prstGeom>
            <a:solidFill>
              <a:srgbClr val="C00000"/>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grpSp>
    </p:spTree>
    <p:extLst>
      <p:ext uri="{BB962C8B-B14F-4D97-AF65-F5344CB8AC3E}">
        <p14:creationId xmlns:p14="http://schemas.microsoft.com/office/powerpoint/2010/main" val="41459641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4</a:t>
            </a:r>
            <a:endParaRPr lang="en-US" sz="4000" dirty="0">
              <a:solidFill>
                <a:srgbClr val="FFFFFF"/>
              </a:solidFill>
            </a:endParaRPr>
          </a:p>
        </p:txBody>
      </p:sp>
      <p:sp>
        <p:nvSpPr>
          <p:cNvPr id="3" name="Content Placeholder 2"/>
          <p:cNvSpPr>
            <a:spLocks noGrp="1"/>
          </p:cNvSpPr>
          <p:nvPr>
            <p:ph idx="1"/>
          </p:nvPr>
        </p:nvSpPr>
        <p:spPr>
          <a:xfrm>
            <a:off x="457200" y="1752601"/>
            <a:ext cx="7620000" cy="812304"/>
          </a:xfrm>
        </p:spPr>
        <p:txBody>
          <a:bodyPr anchor="ctr" anchorCtr="0">
            <a:normAutofit fontScale="92500"/>
          </a:bodyPr>
          <a:lstStyle/>
          <a:p>
            <a:r>
              <a:rPr lang="en-US" sz="3600" dirty="0" smtClean="0">
                <a:latin typeface="Open Sans" panose="020B0606030504020204" pitchFamily="34" charset="0"/>
                <a:ea typeface="Open Sans" panose="020B0606030504020204" pitchFamily="34" charset="0"/>
                <a:cs typeface="Open Sans" panose="020B0606030504020204" pitchFamily="34" charset="0"/>
              </a:rPr>
              <a:t>The final round uses all the cards: </a:t>
            </a:r>
          </a:p>
        </p:txBody>
      </p:sp>
      <p:grpSp>
        <p:nvGrpSpPr>
          <p:cNvPr id="6" name="Group 5"/>
          <p:cNvGrpSpPr>
            <a:grpSpLocks noChangeAspect="1"/>
          </p:cNvGrpSpPr>
          <p:nvPr/>
        </p:nvGrpSpPr>
        <p:grpSpPr>
          <a:xfrm>
            <a:off x="6804248" y="392166"/>
            <a:ext cx="1785490" cy="866619"/>
            <a:chOff x="972066" y="1693721"/>
            <a:chExt cx="7343597" cy="3564345"/>
          </a:xfrm>
        </p:grpSpPr>
        <p:pic>
          <p:nvPicPr>
            <p:cNvPr id="7" name="Picture 6"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8" name="Picture 7"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9" name="Picture 8"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0" name="Picture 9"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1" name="Picture 10"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pic>
        <p:nvPicPr>
          <p:cNvPr id="12" name="Picture 11"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2909844"/>
            <a:ext cx="1197949" cy="1635280"/>
          </a:xfrm>
          <a:prstGeom prst="rect">
            <a:avLst/>
          </a:prstGeom>
        </p:spPr>
      </p:pic>
      <p:pic>
        <p:nvPicPr>
          <p:cNvPr id="13" name="Picture 12"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942" y="2901948"/>
            <a:ext cx="1197949" cy="1635280"/>
          </a:xfrm>
          <a:prstGeom prst="rect">
            <a:avLst/>
          </a:prstGeom>
        </p:spPr>
      </p:pic>
      <p:pic>
        <p:nvPicPr>
          <p:cNvPr id="14" name="Picture 13"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9204" y="2901948"/>
            <a:ext cx="1196396" cy="1637920"/>
          </a:xfrm>
          <a:prstGeom prst="rect">
            <a:avLst/>
          </a:prstGeom>
        </p:spPr>
      </p:pic>
      <p:pic>
        <p:nvPicPr>
          <p:cNvPr id="15" name="Picture 14"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6894" y="4862536"/>
            <a:ext cx="1197949" cy="1635280"/>
          </a:xfrm>
          <a:prstGeom prst="rect">
            <a:avLst/>
          </a:prstGeom>
        </p:spPr>
      </p:pic>
      <p:pic>
        <p:nvPicPr>
          <p:cNvPr id="16" name="Picture 15"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0451" y="4874271"/>
            <a:ext cx="1197949" cy="1631894"/>
          </a:xfrm>
          <a:prstGeom prst="rect">
            <a:avLst/>
          </a:prstGeom>
        </p:spPr>
      </p:pic>
    </p:spTree>
    <p:extLst>
      <p:ext uri="{BB962C8B-B14F-4D97-AF65-F5344CB8AC3E}">
        <p14:creationId xmlns:p14="http://schemas.microsoft.com/office/powerpoint/2010/main" val="29656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4</a:t>
            </a:r>
            <a:endParaRPr lang="en-US" sz="4000" dirty="0">
              <a:solidFill>
                <a:srgbClr val="FFFFFF"/>
              </a:solidFill>
            </a:endParaRPr>
          </a:p>
        </p:txBody>
      </p:sp>
      <p:sp>
        <p:nvSpPr>
          <p:cNvPr id="3" name="Content Placeholder 2"/>
          <p:cNvSpPr>
            <a:spLocks noGrp="1"/>
          </p:cNvSpPr>
          <p:nvPr>
            <p:ph idx="1"/>
          </p:nvPr>
        </p:nvSpPr>
        <p:spPr>
          <a:xfrm>
            <a:off x="457200" y="1752600"/>
            <a:ext cx="8003232" cy="4772744"/>
          </a:xfrm>
        </p:spPr>
        <p:txBody>
          <a:bodyPr>
            <a:normAutofit/>
          </a:bodyPr>
          <a:lstStyle/>
          <a:p>
            <a:r>
              <a:rPr lang="en-US" sz="3000" dirty="0" smtClean="0">
                <a:latin typeface="Open Sans" panose="020B0606030504020204" pitchFamily="34" charset="0"/>
                <a:ea typeface="Open Sans" panose="020B0606030504020204" pitchFamily="34" charset="0"/>
                <a:cs typeface="Open Sans" panose="020B0606030504020204" pitchFamily="34" charset="0"/>
              </a:rPr>
              <a:t>The Rules:</a:t>
            </a:r>
          </a:p>
          <a:p>
            <a:endParaRPr lang="en-US" sz="1200" dirty="0" smtClean="0">
              <a:latin typeface="Open Sans" panose="020B0606030504020204" pitchFamily="34" charset="0"/>
              <a:ea typeface="Open Sans" panose="020B0606030504020204" pitchFamily="34" charset="0"/>
              <a:cs typeface="Open Sans" panose="020B0606030504020204" pitchFamily="34" charset="0"/>
            </a:endParaRPr>
          </a:p>
          <a:p>
            <a:pPr marL="457200" lvl="0" indent="-457200">
              <a:buFont typeface="+mj-lt"/>
              <a:buAutoNum type="arabicPeriod"/>
            </a:pPr>
            <a:r>
              <a:rPr lang="en-US" sz="3000" dirty="0" smtClean="0">
                <a:latin typeface="Open Sans" panose="020B0606030504020204" pitchFamily="34" charset="0"/>
                <a:ea typeface="Open Sans" panose="020B0606030504020204" pitchFamily="34" charset="0"/>
                <a:cs typeface="Open Sans" panose="020B0606030504020204" pitchFamily="34" charset="0"/>
              </a:rPr>
              <a:t>Consider the following scenarios within your teams</a:t>
            </a:r>
          </a:p>
          <a:p>
            <a:pPr marL="457200" lvl="0" indent="-457200">
              <a:buFont typeface="+mj-lt"/>
              <a:buAutoNum type="arabicPeriod"/>
            </a:pPr>
            <a:r>
              <a:rPr lang="en-US" sz="3000" dirty="0" smtClean="0">
                <a:latin typeface="Open Sans" panose="020B0606030504020204" pitchFamily="34" charset="0"/>
                <a:ea typeface="Open Sans" panose="020B0606030504020204" pitchFamily="34" charset="0"/>
                <a:cs typeface="Open Sans" panose="020B0606030504020204" pitchFamily="34" charset="0"/>
              </a:rPr>
              <a:t>Play the relevant ‘Works’, ‘Usage’, ‘</a:t>
            </a:r>
            <a:r>
              <a:rPr lang="en-US" sz="3000" dirty="0" err="1" smtClean="0">
                <a:latin typeface="Open Sans" panose="020B0606030504020204" pitchFamily="34" charset="0"/>
                <a:ea typeface="Open Sans" panose="020B0606030504020204" pitchFamily="34" charset="0"/>
                <a:cs typeface="Open Sans" panose="020B0606030504020204" pitchFamily="34" charset="0"/>
              </a:rPr>
              <a:t>Licences</a:t>
            </a:r>
            <a:r>
              <a:rPr lang="en-US" sz="3000" dirty="0" smtClean="0">
                <a:latin typeface="Open Sans" panose="020B0606030504020204" pitchFamily="34" charset="0"/>
                <a:ea typeface="Open Sans" panose="020B0606030504020204" pitchFamily="34" charset="0"/>
                <a:cs typeface="Open Sans" panose="020B0606030504020204" pitchFamily="34" charset="0"/>
              </a:rPr>
              <a:t>’ and ‘Exceptions’ cards</a:t>
            </a:r>
            <a:endParaRPr lang="en-GB" sz="3000" dirty="0" smtClean="0">
              <a:latin typeface="Open Sans" panose="020B0606030504020204" pitchFamily="34" charset="0"/>
              <a:ea typeface="Open Sans" panose="020B0606030504020204" pitchFamily="34" charset="0"/>
              <a:cs typeface="Open Sans" panose="020B0606030504020204" pitchFamily="34" charset="0"/>
            </a:endParaRPr>
          </a:p>
          <a:p>
            <a:pPr marL="457200" lvl="0" indent="-457200">
              <a:buFont typeface="+mj-lt"/>
              <a:buAutoNum type="arabicPeriod"/>
            </a:pPr>
            <a:r>
              <a:rPr lang="en-GB" sz="3000" dirty="0" smtClean="0">
                <a:latin typeface="Open Sans" panose="020B0606030504020204" pitchFamily="34" charset="0"/>
                <a:ea typeface="Open Sans" panose="020B0606030504020204" pitchFamily="34" charset="0"/>
                <a:cs typeface="Open Sans" panose="020B0606030504020204" pitchFamily="34" charset="0"/>
              </a:rPr>
              <a:t>Choose a level of risk from 0 to 5 and play the corresponding card</a:t>
            </a:r>
          </a:p>
          <a:p>
            <a:endParaRPr lang="en-GB" dirty="0" smtClean="0"/>
          </a:p>
          <a:p>
            <a:endParaRPr lang="en-US" dirty="0"/>
          </a:p>
          <a:p>
            <a:endParaRPr lang="en-US" dirty="0"/>
          </a:p>
        </p:txBody>
      </p:sp>
      <p:grpSp>
        <p:nvGrpSpPr>
          <p:cNvPr id="7" name="Group 6"/>
          <p:cNvGrpSpPr>
            <a:grpSpLocks noChangeAspect="1"/>
          </p:cNvGrpSpPr>
          <p:nvPr/>
        </p:nvGrpSpPr>
        <p:grpSpPr>
          <a:xfrm>
            <a:off x="6804248" y="392166"/>
            <a:ext cx="1785490" cy="866619"/>
            <a:chOff x="972066" y="1693721"/>
            <a:chExt cx="7343597" cy="3564345"/>
          </a:xfrm>
        </p:grpSpPr>
        <p:pic>
          <p:nvPicPr>
            <p:cNvPr id="8" name="Picture 7"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9" name="Picture 8"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10" name="Picture 9"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1" name="Picture 10"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2" name="Picture 11"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386714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a:t>
            </a:r>
            <a:r>
              <a:rPr lang="en-US" sz="4000" dirty="0" smtClean="0">
                <a:solidFill>
                  <a:srgbClr val="FFFFFF"/>
                </a:solidFill>
              </a:rPr>
              <a:t>4</a:t>
            </a:r>
            <a:endParaRPr lang="en-US" sz="4000" dirty="0">
              <a:solidFill>
                <a:srgbClr val="FFFFFF"/>
              </a:solidFill>
            </a:endParaRPr>
          </a:p>
        </p:txBody>
      </p:sp>
      <p:sp>
        <p:nvSpPr>
          <p:cNvPr id="3" name="Content Placeholder 2"/>
          <p:cNvSpPr>
            <a:spLocks noGrp="1"/>
          </p:cNvSpPr>
          <p:nvPr>
            <p:ph idx="1"/>
          </p:nvPr>
        </p:nvSpPr>
        <p:spPr>
          <a:xfrm>
            <a:off x="457200" y="1752600"/>
            <a:ext cx="7620000" cy="4844752"/>
          </a:xfrm>
        </p:spPr>
        <p:txBody>
          <a:bodyPr>
            <a:normAutofit/>
          </a:bodyPr>
          <a:lstStyle/>
          <a:p>
            <a:pPr lvl="0"/>
            <a:r>
              <a:rPr lang="en-US" sz="2800" dirty="0" smtClean="0"/>
              <a:t>1. </a:t>
            </a:r>
            <a:r>
              <a:rPr lang="en-GB" sz="2800" dirty="0"/>
              <a:t>You are a lecturer at a university and you have identified a chapter in the book “A History of Greece” by Nicholas </a:t>
            </a:r>
            <a:r>
              <a:rPr lang="en-GB" sz="2800" dirty="0" err="1"/>
              <a:t>Doumanis</a:t>
            </a:r>
            <a:r>
              <a:rPr lang="en-GB" sz="2800" dirty="0"/>
              <a:t> (ISBN 9781137013675) that you want to include in your digital course reading pack. The course reading will be available on your institutional virtual learning environment (VLE). Your university library has the item in physical stock, but it is not available as an e-book.</a:t>
            </a:r>
          </a:p>
        </p:txBody>
      </p:sp>
      <p:grpSp>
        <p:nvGrpSpPr>
          <p:cNvPr id="7" name="Group 6"/>
          <p:cNvGrpSpPr>
            <a:grpSpLocks noChangeAspect="1"/>
          </p:cNvGrpSpPr>
          <p:nvPr/>
        </p:nvGrpSpPr>
        <p:grpSpPr>
          <a:xfrm>
            <a:off x="6804248" y="392166"/>
            <a:ext cx="1785490" cy="866619"/>
            <a:chOff x="972066" y="1693721"/>
            <a:chExt cx="7343597" cy="3564345"/>
          </a:xfrm>
        </p:grpSpPr>
        <p:pic>
          <p:nvPicPr>
            <p:cNvPr id="8" name="Picture 7"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9" name="Picture 8"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10" name="Picture 9"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1" name="Picture 10"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2" name="Picture 11"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37959454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3771" y="3140968"/>
            <a:ext cx="8208913" cy="3569093"/>
          </a:xfrm>
          <a:prstGeom prst="rect">
            <a:avLst/>
          </a:prstGeom>
        </p:spPr>
      </p:pic>
      <p:pic>
        <p:nvPicPr>
          <p:cNvPr id="4" name="Picture 3"/>
          <p:cNvPicPr>
            <a:picLocks noChangeAspect="1"/>
          </p:cNvPicPr>
          <p:nvPr/>
        </p:nvPicPr>
        <p:blipFill>
          <a:blip r:embed="rId3"/>
          <a:stretch>
            <a:fillRect/>
          </a:stretch>
        </p:blipFill>
        <p:spPr>
          <a:xfrm>
            <a:off x="467543" y="404664"/>
            <a:ext cx="7704856" cy="2473093"/>
          </a:xfrm>
          <a:prstGeom prst="rect">
            <a:avLst/>
          </a:prstGeom>
        </p:spPr>
      </p:pic>
    </p:spTree>
    <p:extLst>
      <p:ext uri="{BB962C8B-B14F-4D97-AF65-F5344CB8AC3E}">
        <p14:creationId xmlns:p14="http://schemas.microsoft.com/office/powerpoint/2010/main" val="10905131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0" y="-17417"/>
            <a:ext cx="4543275" cy="3460038"/>
          </a:xfrm>
          <a:prstGeom prst="roundRect">
            <a:avLst>
              <a:gd name="adj" fmla="val 0"/>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3" name="Rounded Rectangle 12"/>
          <p:cNvSpPr/>
          <p:nvPr/>
        </p:nvSpPr>
        <p:spPr>
          <a:xfrm>
            <a:off x="-25826" y="3432731"/>
            <a:ext cx="4543275" cy="3429316"/>
          </a:xfrm>
          <a:prstGeom prst="roundRect">
            <a:avLst>
              <a:gd name="adj" fmla="val 0"/>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4" name="Rounded Rectangle 13"/>
          <p:cNvSpPr/>
          <p:nvPr/>
        </p:nvSpPr>
        <p:spPr>
          <a:xfrm>
            <a:off x="4543275" y="-17417"/>
            <a:ext cx="4637237" cy="3446417"/>
          </a:xfrm>
          <a:prstGeom prst="roundRect">
            <a:avLst>
              <a:gd name="adj" fmla="val 387"/>
            </a:avLst>
          </a:prstGeom>
          <a:solidFill>
            <a:schemeClr val="accent6">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4400" dirty="0">
              <a:latin typeface="Slabo 27px"/>
              <a:cs typeface="Slabo 27px"/>
            </a:endParaRPr>
          </a:p>
        </p:txBody>
      </p:sp>
      <p:sp>
        <p:nvSpPr>
          <p:cNvPr id="15" name="Rounded Rectangle 14"/>
          <p:cNvSpPr/>
          <p:nvPr/>
        </p:nvSpPr>
        <p:spPr>
          <a:xfrm>
            <a:off x="4517450" y="3413681"/>
            <a:ext cx="4640614" cy="3471387"/>
          </a:xfrm>
          <a:prstGeom prst="roundRect">
            <a:avLst>
              <a:gd name="adj" fmla="val 0"/>
            </a:avLst>
          </a:prstGeom>
          <a:solidFill>
            <a:srgbClr val="008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8000" dirty="0" smtClean="0">
              <a:latin typeface="Slabo 27px"/>
              <a:cs typeface="Slabo 27px"/>
            </a:endParaRPr>
          </a:p>
        </p:txBody>
      </p:sp>
      <p:sp>
        <p:nvSpPr>
          <p:cNvPr id="12" name="Rectangle 11"/>
          <p:cNvSpPr/>
          <p:nvPr/>
        </p:nvSpPr>
        <p:spPr>
          <a:xfrm>
            <a:off x="3563888"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559445" y="5061868"/>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E</a:t>
            </a:r>
          </a:p>
          <a:p>
            <a:pPr algn="ctr"/>
            <a:r>
              <a:rPr lang="en-GB" sz="2400" dirty="0" smtClean="0">
                <a:solidFill>
                  <a:schemeClr val="bg1"/>
                </a:solidFill>
                <a:latin typeface="Slabo 27px" panose="02060503030505020404" pitchFamily="18" charset="0"/>
              </a:rPr>
              <a:t>Exceptions</a:t>
            </a:r>
            <a:endParaRPr lang="en-GB" sz="400" dirty="0">
              <a:solidFill>
                <a:schemeClr val="bg1"/>
              </a:solidFill>
              <a:latin typeface="Slabo 27px" panose="02060503030505020404" pitchFamily="18" charset="0"/>
            </a:endParaRPr>
          </a:p>
        </p:txBody>
      </p:sp>
      <p:sp>
        <p:nvSpPr>
          <p:cNvPr id="23" name="TextBox 22"/>
          <p:cNvSpPr txBox="1"/>
          <p:nvPr/>
        </p:nvSpPr>
        <p:spPr>
          <a:xfrm>
            <a:off x="-28535" y="5024348"/>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L</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Licences</a:t>
            </a:r>
            <a:endParaRPr lang="en-GB" sz="400" dirty="0">
              <a:solidFill>
                <a:schemeClr val="bg1"/>
              </a:solidFill>
              <a:latin typeface="Slabo 27px" panose="02060503030505020404" pitchFamily="18" charset="0"/>
            </a:endParaRPr>
          </a:p>
        </p:txBody>
      </p:sp>
      <p:sp>
        <p:nvSpPr>
          <p:cNvPr id="24" name="TextBox 23"/>
          <p:cNvSpPr txBox="1"/>
          <p:nvPr/>
        </p:nvSpPr>
        <p:spPr>
          <a:xfrm>
            <a:off x="18557" y="18519"/>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W</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Works</a:t>
            </a:r>
            <a:endParaRPr lang="en-GB" sz="400" dirty="0">
              <a:solidFill>
                <a:schemeClr val="bg1"/>
              </a:solidFill>
              <a:latin typeface="Slabo 27px" panose="02060503030505020404" pitchFamily="18" charset="0"/>
            </a:endParaRPr>
          </a:p>
        </p:txBody>
      </p:sp>
      <p:sp>
        <p:nvSpPr>
          <p:cNvPr id="25" name="TextBox 24"/>
          <p:cNvSpPr txBox="1"/>
          <p:nvPr/>
        </p:nvSpPr>
        <p:spPr>
          <a:xfrm>
            <a:off x="7573888" y="-17417"/>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U</a:t>
            </a:r>
          </a:p>
          <a:p>
            <a:pPr algn="ctr"/>
            <a:r>
              <a:rPr lang="en-GB" sz="2400" dirty="0" smtClean="0">
                <a:solidFill>
                  <a:schemeClr val="bg1"/>
                </a:solidFill>
                <a:latin typeface="Slabo 27px" panose="02060503030505020404" pitchFamily="18" charset="0"/>
              </a:rPr>
              <a:t>Usages</a:t>
            </a:r>
            <a:endParaRPr lang="en-GB" sz="400" dirty="0">
              <a:solidFill>
                <a:schemeClr val="bg1"/>
              </a:solidFill>
              <a:latin typeface="Slabo 27px" panose="02060503030505020404" pitchFamily="18" charset="0"/>
            </a:endParaRPr>
          </a:p>
        </p:txBody>
      </p:sp>
      <p:sp>
        <p:nvSpPr>
          <p:cNvPr id="26" name="TextBox 25"/>
          <p:cNvSpPr txBox="1"/>
          <p:nvPr/>
        </p:nvSpPr>
        <p:spPr>
          <a:xfrm>
            <a:off x="3751186" y="2413945"/>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R</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sp>
        <p:nvSpPr>
          <p:cNvPr id="2" name="TextBox 1"/>
          <p:cNvSpPr txBox="1"/>
          <p:nvPr/>
        </p:nvSpPr>
        <p:spPr>
          <a:xfrm>
            <a:off x="3344964" y="332656"/>
            <a:ext cx="2448272" cy="523220"/>
          </a:xfrm>
          <a:prstGeom prst="rect">
            <a:avLst/>
          </a:prstGeom>
          <a:solidFill>
            <a:schemeClr val="tx1"/>
          </a:solidFill>
        </p:spPr>
        <p:txBody>
          <a:bodyPr wrap="square" rtlCol="0">
            <a:spAutoFit/>
          </a:bodyPr>
          <a:lstStyle/>
          <a:p>
            <a:r>
              <a:rPr lang="en-GB" sz="2800" dirty="0" smtClean="0">
                <a:solidFill>
                  <a:schemeClr val="bg1"/>
                </a:solidFill>
                <a:latin typeface="Slabo 27px" panose="02060503030505020404" pitchFamily="18" charset="0"/>
              </a:rPr>
              <a:t>1. Book Chapter</a:t>
            </a:r>
            <a:endParaRPr lang="en-GB" sz="2800" dirty="0">
              <a:solidFill>
                <a:schemeClr val="bg1"/>
              </a:solidFill>
              <a:latin typeface="Slabo 27px" panose="02060503030505020404" pitchFamily="18" charset="0"/>
            </a:endParaRPr>
          </a:p>
        </p:txBody>
      </p:sp>
      <p:pic>
        <p:nvPicPr>
          <p:cNvPr id="27" name="Picture 26"/>
          <p:cNvPicPr>
            <a:picLocks noChangeAspect="1"/>
          </p:cNvPicPr>
          <p:nvPr/>
        </p:nvPicPr>
        <p:blipFill>
          <a:blip r:embed="rId3">
            <a:clrChange>
              <a:clrFrom>
                <a:srgbClr val="000000">
                  <a:alpha val="25098"/>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736332" y="2204864"/>
            <a:ext cx="1013678" cy="923170"/>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2994" y="2082321"/>
            <a:ext cx="1368152" cy="1041804"/>
          </a:xfrm>
          <a:prstGeom prst="rect">
            <a:avLst/>
          </a:prstGeom>
        </p:spPr>
      </p:pic>
      <p:pic>
        <p:nvPicPr>
          <p:cNvPr id="30" name="Picture 29"/>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043592" y="2090220"/>
            <a:ext cx="1031706" cy="1031706"/>
          </a:xfrm>
          <a:prstGeom prst="rect">
            <a:avLst/>
          </a:prstGeom>
        </p:spPr>
      </p:pic>
      <p:grpSp>
        <p:nvGrpSpPr>
          <p:cNvPr id="5" name="Group 4"/>
          <p:cNvGrpSpPr/>
          <p:nvPr/>
        </p:nvGrpSpPr>
        <p:grpSpPr>
          <a:xfrm>
            <a:off x="3556565" y="2045669"/>
            <a:ext cx="1944216" cy="2751482"/>
            <a:chOff x="3556565" y="2045669"/>
            <a:chExt cx="1944216" cy="2751482"/>
          </a:xfrm>
        </p:grpSpPr>
        <p:sp>
          <p:nvSpPr>
            <p:cNvPr id="32" name="Rectangle 31"/>
            <p:cNvSpPr/>
            <p:nvPr/>
          </p:nvSpPr>
          <p:spPr>
            <a:xfrm>
              <a:off x="3556565"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743863" y="2204864"/>
              <a:ext cx="1584176" cy="2231380"/>
            </a:xfrm>
            <a:prstGeom prst="rect">
              <a:avLst/>
            </a:prstGeom>
            <a:noFill/>
          </p:spPr>
          <p:txBody>
            <a:bodyPr wrap="square" rtlCol="0">
              <a:spAutoFit/>
            </a:bodyPr>
            <a:lstStyle/>
            <a:p>
              <a:pPr algn="ctr"/>
              <a:r>
                <a:rPr lang="en-GB" sz="11500" dirty="0" smtClean="0">
                  <a:solidFill>
                    <a:schemeClr val="bg1"/>
                  </a:solidFill>
                  <a:latin typeface="Slabo 27px" panose="02060503030505020404" pitchFamily="18" charset="0"/>
                </a:rPr>
                <a:t>0</a:t>
              </a: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gr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6968" y="1008962"/>
            <a:ext cx="1034680" cy="1073359"/>
          </a:xfrm>
          <a:prstGeom prst="rect">
            <a:avLst/>
          </a:prstGeom>
        </p:spPr>
      </p:pic>
      <p:sp>
        <p:nvSpPr>
          <p:cNvPr id="6" name="Text Box 4"/>
          <p:cNvSpPr txBox="1">
            <a:spLocks noChangeArrowheads="1"/>
          </p:cNvSpPr>
          <p:nvPr/>
        </p:nvSpPr>
        <p:spPr bwMode="auto">
          <a:xfrm>
            <a:off x="1442831" y="4819909"/>
            <a:ext cx="1328969" cy="936000"/>
          </a:xfrm>
          <a:prstGeom prst="rect">
            <a:avLst/>
          </a:prstGeom>
          <a:solidFill>
            <a:srgbClr val="FFFFFF"/>
          </a:solidFill>
          <a:ln w="31750" algn="in">
            <a:solidFill>
              <a:srgbClr val="FFFFFF"/>
            </a:solidFill>
            <a:miter lim="800000"/>
            <a:headEnd/>
            <a:tailEnd/>
          </a:ln>
          <a:effectLst/>
          <a:extLst>
            <a:ext uri="{AF507438-7753-43e0-B8FC-AC1667EBCBE1}">
              <a14:hiddenEffects xmln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smtClean="0">
                <a:ln>
                  <a:noFill/>
                </a:ln>
                <a:solidFill>
                  <a:srgbClr val="FF6C00"/>
                </a:solidFill>
                <a:effectLst/>
                <a:latin typeface="Open Sans" panose="020B0606030504020204" pitchFamily="34" charset="0"/>
              </a:rPr>
              <a:t>Copyright Licensing Agency</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1694" y="1261971"/>
            <a:ext cx="670618" cy="536494"/>
          </a:xfrm>
          <a:prstGeom prst="rect">
            <a:avLst/>
          </a:prstGeom>
        </p:spPr>
      </p:pic>
    </p:spTree>
    <p:extLst>
      <p:ext uri="{BB962C8B-B14F-4D97-AF65-F5344CB8AC3E}">
        <p14:creationId xmlns:p14="http://schemas.microsoft.com/office/powerpoint/2010/main" val="106789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a:t>
            </a:r>
            <a:r>
              <a:rPr lang="en-US" sz="4000" dirty="0" smtClean="0">
                <a:solidFill>
                  <a:srgbClr val="FFFFFF"/>
                </a:solidFill>
              </a:rPr>
              <a:t>4</a:t>
            </a:r>
            <a:endParaRPr lang="en-US" sz="4000" dirty="0">
              <a:solidFill>
                <a:srgbClr val="FFFFFF"/>
              </a:solidFill>
            </a:endParaRPr>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a:t>2</a:t>
            </a:r>
            <a:r>
              <a:rPr lang="en-US" sz="2800" dirty="0" smtClean="0"/>
              <a:t>. </a:t>
            </a:r>
            <a:r>
              <a:rPr lang="en-GB" sz="2800" dirty="0"/>
              <a:t>You </a:t>
            </a:r>
            <a:r>
              <a:rPr lang="en-GB" sz="2800" dirty="0" smtClean="0"/>
              <a:t>want to create </a:t>
            </a:r>
            <a:r>
              <a:rPr lang="en-GB" sz="2800" dirty="0"/>
              <a:t>an </a:t>
            </a:r>
            <a:r>
              <a:rPr lang="en-GB" sz="2800" dirty="0" smtClean="0"/>
              <a:t>online Open </a:t>
            </a:r>
            <a:r>
              <a:rPr lang="en-GB" sz="2800" dirty="0"/>
              <a:t>Educational Resource </a:t>
            </a:r>
            <a:r>
              <a:rPr lang="en-GB" sz="2800" dirty="0" smtClean="0"/>
              <a:t>for students on </a:t>
            </a:r>
            <a:r>
              <a:rPr lang="en-GB" sz="2800" dirty="0"/>
              <a:t>architecture and </a:t>
            </a:r>
            <a:r>
              <a:rPr lang="en-GB" sz="2800" dirty="0" smtClean="0"/>
              <a:t>decide to </a:t>
            </a:r>
            <a:r>
              <a:rPr lang="en-GB" sz="2800" dirty="0"/>
              <a:t>include a photo of a Frank Lloyd Wright (d.1959) building you find on a blog. The blogger has not identified who took the picture, or where it came from and attempts to make contact with them have resulted in no response</a:t>
            </a:r>
            <a:r>
              <a:rPr lang="en-GB" sz="2800" dirty="0" smtClean="0"/>
              <a:t>. </a:t>
            </a:r>
            <a:r>
              <a:rPr lang="en-GB" sz="2800" dirty="0"/>
              <a:t>Y</a:t>
            </a:r>
            <a:r>
              <a:rPr lang="en-GB" sz="2800" dirty="0" smtClean="0"/>
              <a:t>ou decide to include the image anyway.</a:t>
            </a:r>
            <a:endParaRPr lang="en-GB" sz="2800" dirty="0"/>
          </a:p>
        </p:txBody>
      </p:sp>
      <p:grpSp>
        <p:nvGrpSpPr>
          <p:cNvPr id="7" name="Group 6"/>
          <p:cNvGrpSpPr>
            <a:grpSpLocks noChangeAspect="1"/>
          </p:cNvGrpSpPr>
          <p:nvPr/>
        </p:nvGrpSpPr>
        <p:grpSpPr>
          <a:xfrm>
            <a:off x="6804248" y="392166"/>
            <a:ext cx="1785490" cy="866619"/>
            <a:chOff x="972066" y="1693721"/>
            <a:chExt cx="7343597" cy="3564345"/>
          </a:xfrm>
        </p:grpSpPr>
        <p:pic>
          <p:nvPicPr>
            <p:cNvPr id="8" name="Picture 7"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9" name="Picture 8"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10" name="Picture 9"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1" name="Picture 10"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2" name="Picture 11"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23995740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0" y="-17417"/>
            <a:ext cx="4543275" cy="3460038"/>
          </a:xfrm>
          <a:prstGeom prst="roundRect">
            <a:avLst>
              <a:gd name="adj" fmla="val 0"/>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3" name="Rounded Rectangle 12"/>
          <p:cNvSpPr/>
          <p:nvPr/>
        </p:nvSpPr>
        <p:spPr>
          <a:xfrm>
            <a:off x="-25826" y="3432731"/>
            <a:ext cx="4543275" cy="3429316"/>
          </a:xfrm>
          <a:prstGeom prst="roundRect">
            <a:avLst>
              <a:gd name="adj" fmla="val 0"/>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4" name="Rounded Rectangle 13"/>
          <p:cNvSpPr/>
          <p:nvPr/>
        </p:nvSpPr>
        <p:spPr>
          <a:xfrm>
            <a:off x="4543275" y="-17417"/>
            <a:ext cx="4637237" cy="3446417"/>
          </a:xfrm>
          <a:prstGeom prst="roundRect">
            <a:avLst>
              <a:gd name="adj" fmla="val 387"/>
            </a:avLst>
          </a:prstGeom>
          <a:solidFill>
            <a:schemeClr val="accent6">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4400" dirty="0">
              <a:latin typeface="Slabo 27px"/>
              <a:cs typeface="Slabo 27px"/>
            </a:endParaRPr>
          </a:p>
        </p:txBody>
      </p:sp>
      <p:sp>
        <p:nvSpPr>
          <p:cNvPr id="15" name="Rounded Rectangle 14"/>
          <p:cNvSpPr/>
          <p:nvPr/>
        </p:nvSpPr>
        <p:spPr>
          <a:xfrm>
            <a:off x="4517450" y="3413681"/>
            <a:ext cx="4640614" cy="3471387"/>
          </a:xfrm>
          <a:prstGeom prst="roundRect">
            <a:avLst>
              <a:gd name="adj" fmla="val 0"/>
            </a:avLst>
          </a:prstGeom>
          <a:solidFill>
            <a:srgbClr val="008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8000" dirty="0" smtClean="0">
              <a:latin typeface="Slabo 27px"/>
              <a:cs typeface="Slabo 27px"/>
            </a:endParaRPr>
          </a:p>
        </p:txBody>
      </p:sp>
      <p:sp>
        <p:nvSpPr>
          <p:cNvPr id="12" name="Rectangle 11"/>
          <p:cNvSpPr/>
          <p:nvPr/>
        </p:nvSpPr>
        <p:spPr>
          <a:xfrm>
            <a:off x="3563888"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559445" y="5061868"/>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E</a:t>
            </a:r>
          </a:p>
          <a:p>
            <a:pPr algn="ctr"/>
            <a:r>
              <a:rPr lang="en-GB" sz="2400" dirty="0" smtClean="0">
                <a:solidFill>
                  <a:schemeClr val="bg1"/>
                </a:solidFill>
                <a:latin typeface="Slabo 27px" panose="02060503030505020404" pitchFamily="18" charset="0"/>
              </a:rPr>
              <a:t>Exceptions</a:t>
            </a:r>
            <a:endParaRPr lang="en-GB" sz="400" dirty="0">
              <a:solidFill>
                <a:schemeClr val="bg1"/>
              </a:solidFill>
              <a:latin typeface="Slabo 27px" panose="02060503030505020404" pitchFamily="18" charset="0"/>
            </a:endParaRPr>
          </a:p>
        </p:txBody>
      </p:sp>
      <p:sp>
        <p:nvSpPr>
          <p:cNvPr id="23" name="TextBox 22"/>
          <p:cNvSpPr txBox="1"/>
          <p:nvPr/>
        </p:nvSpPr>
        <p:spPr>
          <a:xfrm>
            <a:off x="-28535" y="5024348"/>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L</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Licences</a:t>
            </a:r>
            <a:endParaRPr lang="en-GB" sz="400" dirty="0">
              <a:solidFill>
                <a:schemeClr val="bg1"/>
              </a:solidFill>
              <a:latin typeface="Slabo 27px" panose="02060503030505020404" pitchFamily="18" charset="0"/>
            </a:endParaRPr>
          </a:p>
        </p:txBody>
      </p:sp>
      <p:sp>
        <p:nvSpPr>
          <p:cNvPr id="24" name="TextBox 23"/>
          <p:cNvSpPr txBox="1"/>
          <p:nvPr/>
        </p:nvSpPr>
        <p:spPr>
          <a:xfrm>
            <a:off x="18557" y="18519"/>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W</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Works</a:t>
            </a:r>
            <a:endParaRPr lang="en-GB" sz="400" dirty="0">
              <a:solidFill>
                <a:schemeClr val="bg1"/>
              </a:solidFill>
              <a:latin typeface="Slabo 27px" panose="02060503030505020404" pitchFamily="18" charset="0"/>
            </a:endParaRPr>
          </a:p>
        </p:txBody>
      </p:sp>
      <p:sp>
        <p:nvSpPr>
          <p:cNvPr id="25" name="TextBox 24"/>
          <p:cNvSpPr txBox="1"/>
          <p:nvPr/>
        </p:nvSpPr>
        <p:spPr>
          <a:xfrm>
            <a:off x="7573888" y="-17417"/>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U</a:t>
            </a:r>
          </a:p>
          <a:p>
            <a:pPr algn="ctr"/>
            <a:r>
              <a:rPr lang="en-GB" sz="2400" dirty="0" smtClean="0">
                <a:solidFill>
                  <a:schemeClr val="bg1"/>
                </a:solidFill>
                <a:latin typeface="Slabo 27px" panose="02060503030505020404" pitchFamily="18" charset="0"/>
              </a:rPr>
              <a:t>Usages</a:t>
            </a:r>
            <a:endParaRPr lang="en-GB" sz="400" dirty="0">
              <a:solidFill>
                <a:schemeClr val="bg1"/>
              </a:solidFill>
              <a:latin typeface="Slabo 27px" panose="02060503030505020404" pitchFamily="18" charset="0"/>
            </a:endParaRPr>
          </a:p>
        </p:txBody>
      </p:sp>
      <p:sp>
        <p:nvSpPr>
          <p:cNvPr id="26" name="TextBox 25"/>
          <p:cNvSpPr txBox="1"/>
          <p:nvPr/>
        </p:nvSpPr>
        <p:spPr>
          <a:xfrm>
            <a:off x="3751186" y="2413945"/>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R</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sp>
        <p:nvSpPr>
          <p:cNvPr id="2" name="TextBox 1"/>
          <p:cNvSpPr txBox="1"/>
          <p:nvPr/>
        </p:nvSpPr>
        <p:spPr>
          <a:xfrm>
            <a:off x="2381694" y="348692"/>
            <a:ext cx="4538004" cy="523220"/>
          </a:xfrm>
          <a:prstGeom prst="rect">
            <a:avLst/>
          </a:prstGeom>
          <a:solidFill>
            <a:schemeClr val="tx1"/>
          </a:solidFill>
        </p:spPr>
        <p:txBody>
          <a:bodyPr wrap="square" rtlCol="0">
            <a:spAutoFit/>
          </a:bodyPr>
          <a:lstStyle/>
          <a:p>
            <a:r>
              <a:rPr lang="en-GB" sz="2800" dirty="0">
                <a:solidFill>
                  <a:schemeClr val="bg1"/>
                </a:solidFill>
                <a:latin typeface="Slabo 27px" panose="02060503030505020404" pitchFamily="18" charset="0"/>
              </a:rPr>
              <a:t>2</a:t>
            </a:r>
            <a:r>
              <a:rPr lang="en-GB" sz="2800" dirty="0" smtClean="0">
                <a:solidFill>
                  <a:schemeClr val="bg1"/>
                </a:solidFill>
                <a:latin typeface="Slabo 27px" panose="02060503030505020404" pitchFamily="18" charset="0"/>
              </a:rPr>
              <a:t>. Open Educational Resource</a:t>
            </a:r>
            <a:endParaRPr lang="en-GB" sz="2800" dirty="0">
              <a:solidFill>
                <a:schemeClr val="bg1"/>
              </a:solidFill>
              <a:latin typeface="Slabo 27px" panose="02060503030505020404" pitchFamily="18" charset="0"/>
            </a:endParaRP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637" y="1964261"/>
            <a:ext cx="1368152" cy="1041804"/>
          </a:xfrm>
          <a:prstGeom prst="rect">
            <a:avLst/>
          </a:prstGeom>
        </p:spPr>
      </p:pic>
      <p:pic>
        <p:nvPicPr>
          <p:cNvPr id="30" name="Picture 29"/>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981090" y="2045669"/>
            <a:ext cx="1031706" cy="1031706"/>
          </a:xfrm>
          <a:prstGeom prst="rect">
            <a:avLst/>
          </a:prstGeom>
        </p:spPr>
      </p:pic>
      <p:grpSp>
        <p:nvGrpSpPr>
          <p:cNvPr id="5" name="Group 4"/>
          <p:cNvGrpSpPr/>
          <p:nvPr/>
        </p:nvGrpSpPr>
        <p:grpSpPr>
          <a:xfrm>
            <a:off x="3556565" y="2045669"/>
            <a:ext cx="1944216" cy="2751482"/>
            <a:chOff x="3556565" y="2045669"/>
            <a:chExt cx="1944216" cy="2751482"/>
          </a:xfrm>
        </p:grpSpPr>
        <p:sp>
          <p:nvSpPr>
            <p:cNvPr id="32" name="Rectangle 31"/>
            <p:cNvSpPr/>
            <p:nvPr/>
          </p:nvSpPr>
          <p:spPr>
            <a:xfrm>
              <a:off x="3556565"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743863" y="2204864"/>
              <a:ext cx="1584176" cy="2231380"/>
            </a:xfrm>
            <a:prstGeom prst="rect">
              <a:avLst/>
            </a:prstGeom>
            <a:noFill/>
          </p:spPr>
          <p:txBody>
            <a:bodyPr wrap="square" rtlCol="0">
              <a:spAutoFit/>
            </a:bodyPr>
            <a:lstStyle/>
            <a:p>
              <a:pPr algn="ctr"/>
              <a:r>
                <a:rPr lang="en-GB" sz="11500" dirty="0">
                  <a:solidFill>
                    <a:schemeClr val="bg1"/>
                  </a:solidFill>
                  <a:latin typeface="Slabo 27px" panose="02060503030505020404" pitchFamily="18" charset="0"/>
                </a:rPr>
                <a:t>5</a:t>
              </a:r>
              <a:endParaRPr lang="en-GB" sz="115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gr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247" y="1154834"/>
            <a:ext cx="1034680" cy="107335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7200" y="3972817"/>
            <a:ext cx="1149292" cy="1072158"/>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0781" y="5093538"/>
            <a:ext cx="1273959" cy="609550"/>
          </a:xfrm>
          <a:prstGeom prst="rect">
            <a:avLst/>
          </a:prstGeom>
        </p:spPr>
      </p:pic>
    </p:spTree>
    <p:extLst>
      <p:ext uri="{BB962C8B-B14F-4D97-AF65-F5344CB8AC3E}">
        <p14:creationId xmlns:p14="http://schemas.microsoft.com/office/powerpoint/2010/main" val="88056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a:t>
            </a:r>
            <a:r>
              <a:rPr lang="en-US" sz="4000" dirty="0" smtClean="0">
                <a:solidFill>
                  <a:srgbClr val="FFFFFF"/>
                </a:solidFill>
              </a:rPr>
              <a:t>4</a:t>
            </a:r>
            <a:endParaRPr lang="en-US" sz="4000" dirty="0">
              <a:solidFill>
                <a:srgbClr val="FFFFFF"/>
              </a:solidFill>
            </a:endParaRPr>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a:t>3</a:t>
            </a:r>
            <a:r>
              <a:rPr lang="en-US" sz="2800" dirty="0" smtClean="0"/>
              <a:t>. </a:t>
            </a:r>
            <a:r>
              <a:rPr lang="en-GB" sz="2800" dirty="0"/>
              <a:t>You are a lecturer in a university teaching students economics, exploring the causes of the financial crisis. </a:t>
            </a:r>
            <a:endParaRPr lang="en-GB" sz="2800" dirty="0" smtClean="0"/>
          </a:p>
          <a:p>
            <a:pPr lvl="0"/>
            <a:r>
              <a:rPr lang="en-GB" sz="2800" dirty="0" smtClean="0"/>
              <a:t>You </a:t>
            </a:r>
            <a:r>
              <a:rPr lang="en-GB" sz="2800" dirty="0"/>
              <a:t>find some charts and a useful </a:t>
            </a:r>
            <a:r>
              <a:rPr lang="en-GB" sz="2800" dirty="0" err="1"/>
              <a:t>infographic</a:t>
            </a:r>
            <a:r>
              <a:rPr lang="en-GB" sz="2800" dirty="0"/>
              <a:t> </a:t>
            </a:r>
            <a:r>
              <a:rPr lang="en-GB" sz="2800" dirty="0" smtClean="0"/>
              <a:t>on </a:t>
            </a:r>
            <a:r>
              <a:rPr lang="en-GB" sz="2800" dirty="0"/>
              <a:t>the World </a:t>
            </a:r>
            <a:r>
              <a:rPr lang="en-GB" sz="2800" dirty="0" smtClean="0"/>
              <a:t>Bank </a:t>
            </a:r>
            <a:r>
              <a:rPr lang="en-GB" sz="2800" dirty="0"/>
              <a:t>website. You wish to include these in your PowerPoint slides that you will use in the lecture to explore some of the possible causes of the crisis and the impact it had in specific countries. </a:t>
            </a:r>
          </a:p>
        </p:txBody>
      </p:sp>
      <p:grpSp>
        <p:nvGrpSpPr>
          <p:cNvPr id="7" name="Group 6"/>
          <p:cNvGrpSpPr>
            <a:grpSpLocks noChangeAspect="1"/>
          </p:cNvGrpSpPr>
          <p:nvPr/>
        </p:nvGrpSpPr>
        <p:grpSpPr>
          <a:xfrm>
            <a:off x="6804248" y="392166"/>
            <a:ext cx="1785490" cy="866619"/>
            <a:chOff x="972066" y="1693721"/>
            <a:chExt cx="7343597" cy="3564345"/>
          </a:xfrm>
        </p:grpSpPr>
        <p:pic>
          <p:nvPicPr>
            <p:cNvPr id="8" name="Picture 7"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9" name="Picture 8"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10" name="Picture 9"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1" name="Picture 10"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2" name="Picture 11"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10526655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0" y="-17417"/>
            <a:ext cx="4543275" cy="3460038"/>
          </a:xfrm>
          <a:prstGeom prst="roundRect">
            <a:avLst>
              <a:gd name="adj" fmla="val 0"/>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3" name="Rounded Rectangle 12"/>
          <p:cNvSpPr/>
          <p:nvPr/>
        </p:nvSpPr>
        <p:spPr>
          <a:xfrm>
            <a:off x="-25826" y="3432731"/>
            <a:ext cx="4543275" cy="3429316"/>
          </a:xfrm>
          <a:prstGeom prst="roundRect">
            <a:avLst>
              <a:gd name="adj" fmla="val 0"/>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4" name="Rounded Rectangle 13"/>
          <p:cNvSpPr/>
          <p:nvPr/>
        </p:nvSpPr>
        <p:spPr>
          <a:xfrm>
            <a:off x="4543275" y="-17417"/>
            <a:ext cx="4637237" cy="3446417"/>
          </a:xfrm>
          <a:prstGeom prst="roundRect">
            <a:avLst>
              <a:gd name="adj" fmla="val 387"/>
            </a:avLst>
          </a:prstGeom>
          <a:solidFill>
            <a:schemeClr val="accent6">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4400" dirty="0">
              <a:latin typeface="Slabo 27px"/>
              <a:cs typeface="Slabo 27px"/>
            </a:endParaRPr>
          </a:p>
        </p:txBody>
      </p:sp>
      <p:sp>
        <p:nvSpPr>
          <p:cNvPr id="15" name="Rounded Rectangle 14"/>
          <p:cNvSpPr/>
          <p:nvPr/>
        </p:nvSpPr>
        <p:spPr>
          <a:xfrm>
            <a:off x="4517450" y="3413681"/>
            <a:ext cx="4640614" cy="3471387"/>
          </a:xfrm>
          <a:prstGeom prst="roundRect">
            <a:avLst>
              <a:gd name="adj" fmla="val 0"/>
            </a:avLst>
          </a:prstGeom>
          <a:solidFill>
            <a:srgbClr val="008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8000" dirty="0" smtClean="0">
              <a:latin typeface="Slabo 27px"/>
              <a:cs typeface="Slabo 27px"/>
            </a:endParaRPr>
          </a:p>
        </p:txBody>
      </p:sp>
      <p:sp>
        <p:nvSpPr>
          <p:cNvPr id="12" name="Rectangle 11"/>
          <p:cNvSpPr/>
          <p:nvPr/>
        </p:nvSpPr>
        <p:spPr>
          <a:xfrm>
            <a:off x="3563888"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559445" y="5061868"/>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E</a:t>
            </a:r>
          </a:p>
          <a:p>
            <a:pPr algn="ctr"/>
            <a:r>
              <a:rPr lang="en-GB" sz="2400" dirty="0" smtClean="0">
                <a:solidFill>
                  <a:schemeClr val="bg1"/>
                </a:solidFill>
                <a:latin typeface="Slabo 27px" panose="02060503030505020404" pitchFamily="18" charset="0"/>
              </a:rPr>
              <a:t>Exceptions</a:t>
            </a:r>
            <a:endParaRPr lang="en-GB" sz="400" dirty="0">
              <a:solidFill>
                <a:schemeClr val="bg1"/>
              </a:solidFill>
              <a:latin typeface="Slabo 27px" panose="02060503030505020404" pitchFamily="18" charset="0"/>
            </a:endParaRPr>
          </a:p>
        </p:txBody>
      </p:sp>
      <p:sp>
        <p:nvSpPr>
          <p:cNvPr id="23" name="TextBox 22"/>
          <p:cNvSpPr txBox="1"/>
          <p:nvPr/>
        </p:nvSpPr>
        <p:spPr>
          <a:xfrm>
            <a:off x="-28535" y="5024348"/>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L</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Licences</a:t>
            </a:r>
            <a:endParaRPr lang="en-GB" sz="400" dirty="0">
              <a:solidFill>
                <a:schemeClr val="bg1"/>
              </a:solidFill>
              <a:latin typeface="Slabo 27px" panose="02060503030505020404" pitchFamily="18" charset="0"/>
            </a:endParaRPr>
          </a:p>
        </p:txBody>
      </p:sp>
      <p:sp>
        <p:nvSpPr>
          <p:cNvPr id="24" name="TextBox 23"/>
          <p:cNvSpPr txBox="1"/>
          <p:nvPr/>
        </p:nvSpPr>
        <p:spPr>
          <a:xfrm>
            <a:off x="18557" y="18519"/>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W</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Works</a:t>
            </a:r>
            <a:endParaRPr lang="en-GB" sz="400" dirty="0">
              <a:solidFill>
                <a:schemeClr val="bg1"/>
              </a:solidFill>
              <a:latin typeface="Slabo 27px" panose="02060503030505020404" pitchFamily="18" charset="0"/>
            </a:endParaRPr>
          </a:p>
        </p:txBody>
      </p:sp>
      <p:sp>
        <p:nvSpPr>
          <p:cNvPr id="25" name="TextBox 24"/>
          <p:cNvSpPr txBox="1"/>
          <p:nvPr/>
        </p:nvSpPr>
        <p:spPr>
          <a:xfrm>
            <a:off x="7573888" y="-17417"/>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U</a:t>
            </a:r>
          </a:p>
          <a:p>
            <a:pPr algn="ctr"/>
            <a:r>
              <a:rPr lang="en-GB" sz="2400" dirty="0" smtClean="0">
                <a:solidFill>
                  <a:schemeClr val="bg1"/>
                </a:solidFill>
                <a:latin typeface="Slabo 27px" panose="02060503030505020404" pitchFamily="18" charset="0"/>
              </a:rPr>
              <a:t>Usages</a:t>
            </a:r>
            <a:endParaRPr lang="en-GB" sz="400" dirty="0">
              <a:solidFill>
                <a:schemeClr val="bg1"/>
              </a:solidFill>
              <a:latin typeface="Slabo 27px" panose="02060503030505020404" pitchFamily="18" charset="0"/>
            </a:endParaRPr>
          </a:p>
        </p:txBody>
      </p:sp>
      <p:sp>
        <p:nvSpPr>
          <p:cNvPr id="26" name="TextBox 25"/>
          <p:cNvSpPr txBox="1"/>
          <p:nvPr/>
        </p:nvSpPr>
        <p:spPr>
          <a:xfrm>
            <a:off x="3751186" y="2413945"/>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R</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sp>
        <p:nvSpPr>
          <p:cNvPr id="2" name="TextBox 1"/>
          <p:cNvSpPr txBox="1"/>
          <p:nvPr/>
        </p:nvSpPr>
        <p:spPr>
          <a:xfrm>
            <a:off x="2381694" y="348692"/>
            <a:ext cx="4538004" cy="523220"/>
          </a:xfrm>
          <a:prstGeom prst="rect">
            <a:avLst/>
          </a:prstGeom>
          <a:solidFill>
            <a:schemeClr val="tx1"/>
          </a:solidFill>
        </p:spPr>
        <p:txBody>
          <a:bodyPr wrap="square" rtlCol="0">
            <a:spAutoFit/>
          </a:bodyPr>
          <a:lstStyle/>
          <a:p>
            <a:pPr algn="ctr"/>
            <a:r>
              <a:rPr lang="en-GB" sz="2800" dirty="0">
                <a:solidFill>
                  <a:schemeClr val="bg1"/>
                </a:solidFill>
                <a:latin typeface="Slabo 27px" panose="02060503030505020404" pitchFamily="18" charset="0"/>
              </a:rPr>
              <a:t>3</a:t>
            </a:r>
            <a:r>
              <a:rPr lang="en-GB" sz="2800" dirty="0" smtClean="0">
                <a:solidFill>
                  <a:schemeClr val="bg1"/>
                </a:solidFill>
                <a:latin typeface="Slabo 27px" panose="02060503030505020404" pitchFamily="18" charset="0"/>
              </a:rPr>
              <a:t>. Infographic in PowerPoint</a:t>
            </a:r>
            <a:endParaRPr lang="en-GB" sz="2800" dirty="0">
              <a:solidFill>
                <a:schemeClr val="bg1"/>
              </a:solidFill>
              <a:latin typeface="Slabo 27px" panose="02060503030505020404" pitchFamily="18" charset="0"/>
            </a:endParaRP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713" y="1971661"/>
            <a:ext cx="1052179" cy="801201"/>
          </a:xfrm>
          <a:prstGeom prst="rect">
            <a:avLst/>
          </a:prstGeom>
        </p:spPr>
      </p:pic>
      <p:grpSp>
        <p:nvGrpSpPr>
          <p:cNvPr id="5" name="Group 4"/>
          <p:cNvGrpSpPr/>
          <p:nvPr/>
        </p:nvGrpSpPr>
        <p:grpSpPr>
          <a:xfrm>
            <a:off x="3556565" y="2045669"/>
            <a:ext cx="1944216" cy="2751482"/>
            <a:chOff x="3556565" y="2045669"/>
            <a:chExt cx="1944216" cy="2751482"/>
          </a:xfrm>
        </p:grpSpPr>
        <p:sp>
          <p:nvSpPr>
            <p:cNvPr id="32" name="Rectangle 31"/>
            <p:cNvSpPr/>
            <p:nvPr/>
          </p:nvSpPr>
          <p:spPr>
            <a:xfrm>
              <a:off x="3556565"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743863" y="2204864"/>
              <a:ext cx="1584176" cy="2231380"/>
            </a:xfrm>
            <a:prstGeom prst="rect">
              <a:avLst/>
            </a:prstGeom>
            <a:noFill/>
          </p:spPr>
          <p:txBody>
            <a:bodyPr wrap="square" rtlCol="0">
              <a:spAutoFit/>
            </a:bodyPr>
            <a:lstStyle/>
            <a:p>
              <a:pPr algn="ctr"/>
              <a:r>
                <a:rPr lang="en-GB" sz="11500" dirty="0">
                  <a:solidFill>
                    <a:schemeClr val="bg1"/>
                  </a:solidFill>
                  <a:latin typeface="Slabo 27px" panose="02060503030505020404" pitchFamily="18" charset="0"/>
                </a:rPr>
                <a:t>1</a:t>
              </a:r>
              <a:endParaRPr lang="en-GB" sz="115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0247" y="1154834"/>
            <a:ext cx="1034680" cy="107335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7200" y="3972817"/>
            <a:ext cx="1149292" cy="107215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00781" y="5093538"/>
            <a:ext cx="1273959" cy="609550"/>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8153" y="2069889"/>
            <a:ext cx="1037579" cy="1027507"/>
          </a:xfrm>
          <a:prstGeom prst="rect">
            <a:avLst/>
          </a:prstGeom>
        </p:spPr>
      </p:pic>
      <p:grpSp>
        <p:nvGrpSpPr>
          <p:cNvPr id="6" name="Group 3"/>
          <p:cNvGrpSpPr>
            <a:grpSpLocks/>
          </p:cNvGrpSpPr>
          <p:nvPr/>
        </p:nvGrpSpPr>
        <p:grpSpPr bwMode="auto">
          <a:xfrm>
            <a:off x="1377129" y="4219486"/>
            <a:ext cx="1072142" cy="795337"/>
            <a:chOff x="108932353" y="110523647"/>
            <a:chExt cx="902525" cy="795647"/>
          </a:xfrm>
        </p:grpSpPr>
        <p:sp>
          <p:nvSpPr>
            <p:cNvPr id="9" name="Text Box 4"/>
            <p:cNvSpPr txBox="1">
              <a:spLocks noChangeArrowheads="1"/>
            </p:cNvSpPr>
            <p:nvPr/>
          </p:nvSpPr>
          <p:spPr bwMode="auto">
            <a:xfrm>
              <a:off x="108932353" y="110523647"/>
              <a:ext cx="902525" cy="795647"/>
            </a:xfrm>
            <a:prstGeom prst="rect">
              <a:avLst/>
            </a:prstGeom>
            <a:solidFill>
              <a:srgbClr val="FFFFFF"/>
            </a:solidFill>
            <a:ln w="317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1" i="0" u="sng" strike="noStrike" cap="none" normalizeH="0" baseline="0" dirty="0" smtClean="0">
                  <a:ln>
                    <a:noFill/>
                  </a:ln>
                  <a:solidFill>
                    <a:srgbClr val="FF6C00"/>
                  </a:solidFill>
                  <a:effectLst/>
                  <a:latin typeface="Open Sans" panose="020B0606030504020204" pitchFamily="34" charset="0"/>
                </a:rPr>
                <a:t>T’s &amp; C’s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smtClean="0">
                  <a:ln>
                    <a:noFill/>
                  </a:ln>
                  <a:solidFill>
                    <a:srgbClr val="FF6C00"/>
                  </a:solidFill>
                  <a:effectLst/>
                  <a:latin typeface="Open Sans" panose="020B0606030504020204" pitchFamily="34" charset="0"/>
                </a:rPr>
                <a:t>Agree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smtClean="0">
                  <a:ln>
                    <a:noFill/>
                  </a:ln>
                  <a:solidFill>
                    <a:srgbClr val="FF6C00"/>
                  </a:solidFill>
                  <a:effectLst/>
                  <a:latin typeface="Open Sans" panose="020B0606030504020204" pitchFamily="34" charset="0"/>
                </a:rPr>
                <a:t>Cancel</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5"/>
            <p:cNvSpPr>
              <a:spLocks noChangeArrowheads="1"/>
            </p:cNvSpPr>
            <p:nvPr/>
          </p:nvSpPr>
          <p:spPr bwMode="auto">
            <a:xfrm>
              <a:off x="109614560" y="110750637"/>
              <a:ext cx="154379" cy="166255"/>
            </a:xfrm>
            <a:prstGeom prst="rect">
              <a:avLst/>
            </a:prstGeom>
            <a:solidFill>
              <a:srgbClr val="FF6C00">
                <a:alpha val="0"/>
              </a:srgbClr>
            </a:solidFill>
            <a:ln w="9525" algn="in">
              <a:solidFill>
                <a:srgbClr val="E8AF1D"/>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1" name="Rectangle 6"/>
            <p:cNvSpPr>
              <a:spLocks noChangeArrowheads="1"/>
            </p:cNvSpPr>
            <p:nvPr/>
          </p:nvSpPr>
          <p:spPr bwMode="auto">
            <a:xfrm>
              <a:off x="109613555" y="110942457"/>
              <a:ext cx="154379" cy="166255"/>
            </a:xfrm>
            <a:prstGeom prst="rect">
              <a:avLst/>
            </a:prstGeom>
            <a:solidFill>
              <a:srgbClr val="FF6C00">
                <a:alpha val="0"/>
              </a:srgbClr>
            </a:solidFill>
            <a:ln w="9525" algn="in">
              <a:solidFill>
                <a:srgbClr val="E8AF1D"/>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pic>
        <p:nvPicPr>
          <p:cNvPr id="34" name="Picture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8587" y="2446353"/>
            <a:ext cx="548371" cy="764630"/>
          </a:xfrm>
          <a:prstGeom prst="rect">
            <a:avLst/>
          </a:prstGeom>
        </p:spPr>
      </p:pic>
      <p:sp>
        <p:nvSpPr>
          <p:cNvPr id="35" name="TextBox 34"/>
          <p:cNvSpPr txBox="1"/>
          <p:nvPr/>
        </p:nvSpPr>
        <p:spPr>
          <a:xfrm>
            <a:off x="1378319" y="2595871"/>
            <a:ext cx="653565" cy="707886"/>
          </a:xfrm>
          <a:prstGeom prst="rect">
            <a:avLst/>
          </a:prstGeom>
          <a:noFill/>
          <a:ln>
            <a:noFill/>
          </a:ln>
        </p:spPr>
        <p:txBody>
          <a:bodyPr wrap="square" rtlCol="0">
            <a:spAutoFit/>
          </a:bodyPr>
          <a:lstStyle/>
          <a:p>
            <a:pPr algn="ctr"/>
            <a:r>
              <a:rPr lang="en-GB" sz="4000" dirty="0" smtClean="0">
                <a:latin typeface="Open Sans" panose="020B0606030504020204" pitchFamily="34" charset="0"/>
                <a:ea typeface="Open Sans" panose="020B0606030504020204" pitchFamily="34" charset="0"/>
                <a:cs typeface="Open Sans" panose="020B0606030504020204" pitchFamily="34" charset="0"/>
              </a:rPr>
              <a:t>?</a:t>
            </a:r>
            <a:endParaRPr lang="en-GB"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8" name="Picture 37"/>
          <p:cNvPicPr>
            <a:picLocks noChangeAspect="1"/>
          </p:cNvPicPr>
          <p:nvPr/>
        </p:nvPicPr>
        <p:blipFill>
          <a:blip r:embed="rId9">
            <a:clrChange>
              <a:clrFrom>
                <a:srgbClr val="000000">
                  <a:alpha val="25098"/>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348910" y="1952360"/>
            <a:ext cx="1013678" cy="923170"/>
          </a:xfrm>
          <a:prstGeom prst="rect">
            <a:avLst/>
          </a:prstGeom>
        </p:spPr>
      </p:pic>
      <p:pic>
        <p:nvPicPr>
          <p:cNvPr id="39" name="Picture 3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24204" y="1373480"/>
            <a:ext cx="670618" cy="536494"/>
          </a:xfrm>
          <a:prstGeom prst="rect">
            <a:avLst/>
          </a:prstGeom>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58080" y="5272447"/>
            <a:ext cx="967751" cy="967751"/>
          </a:xfrm>
          <a:prstGeom prst="rect">
            <a:avLst/>
          </a:prstGeom>
        </p:spPr>
      </p:pic>
      <p:sp>
        <p:nvSpPr>
          <p:cNvPr id="17" name="TextBox 16"/>
          <p:cNvSpPr txBox="1"/>
          <p:nvPr/>
        </p:nvSpPr>
        <p:spPr>
          <a:xfrm>
            <a:off x="3134683" y="5444878"/>
            <a:ext cx="472294" cy="769441"/>
          </a:xfrm>
          <a:prstGeom prst="rect">
            <a:avLst/>
          </a:prstGeom>
          <a:noFill/>
        </p:spPr>
        <p:txBody>
          <a:bodyPr wrap="square" rtlCol="0">
            <a:spAutoFit/>
          </a:bodyPr>
          <a:lstStyle/>
          <a:p>
            <a:r>
              <a:rPr lang="en-GB" sz="44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en-GB" sz="4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4267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p:cNvSpPr>
            <a:spLocks noGrp="1"/>
          </p:cNvSpPr>
          <p:nvPr>
            <p:ph type="title"/>
          </p:nvPr>
        </p:nvSpPr>
        <p:spPr>
          <a:xfrm>
            <a:off x="457200" y="-99392"/>
            <a:ext cx="5791200" cy="1149989"/>
          </a:xfrm>
        </p:spPr>
        <p:txBody>
          <a:bodyPr>
            <a:normAutofit/>
          </a:bodyPr>
          <a:lstStyle/>
          <a:p>
            <a:r>
              <a:rPr lang="en-US" sz="4000" dirty="0" smtClean="0">
                <a:solidFill>
                  <a:srgbClr val="FFFFFF"/>
                </a:solidFill>
              </a:rPr>
              <a:t>round </a:t>
            </a:r>
            <a:r>
              <a:rPr lang="en-US" sz="4000" dirty="0" smtClean="0">
                <a:solidFill>
                  <a:srgbClr val="FFFFFF"/>
                </a:solidFill>
              </a:rPr>
              <a:t>4</a:t>
            </a:r>
            <a:endParaRPr lang="en-US" sz="4000" dirty="0">
              <a:solidFill>
                <a:srgbClr val="FFFFFF"/>
              </a:solidFill>
            </a:endParaRPr>
          </a:p>
        </p:txBody>
      </p:sp>
      <p:sp>
        <p:nvSpPr>
          <p:cNvPr id="3" name="Content Placeholder 2"/>
          <p:cNvSpPr>
            <a:spLocks noGrp="1"/>
          </p:cNvSpPr>
          <p:nvPr>
            <p:ph idx="1"/>
          </p:nvPr>
        </p:nvSpPr>
        <p:spPr>
          <a:xfrm>
            <a:off x="457200" y="1752600"/>
            <a:ext cx="7620000" cy="4628728"/>
          </a:xfrm>
        </p:spPr>
        <p:txBody>
          <a:bodyPr>
            <a:normAutofit/>
          </a:bodyPr>
          <a:lstStyle/>
          <a:p>
            <a:pPr lvl="0"/>
            <a:r>
              <a:rPr lang="en-US" sz="2800" dirty="0"/>
              <a:t>4</a:t>
            </a:r>
            <a:r>
              <a:rPr lang="en-US" sz="2800" dirty="0" smtClean="0"/>
              <a:t>. A blind student needs</a:t>
            </a:r>
            <a:r>
              <a:rPr lang="en-GB" sz="2800" dirty="0" smtClean="0"/>
              <a:t> an accessible version of a 40 page pamphlet you hold in your collection. They want a version suitable for use with their screen reader software and have asked their ‘library buddy’ to make a digitised version for them. The pamphlet is not covered by the CLA Licence and is not available in digital form.</a:t>
            </a:r>
            <a:endParaRPr lang="en-GB" sz="2800" dirty="0"/>
          </a:p>
        </p:txBody>
      </p:sp>
      <p:grpSp>
        <p:nvGrpSpPr>
          <p:cNvPr id="7" name="Group 6"/>
          <p:cNvGrpSpPr>
            <a:grpSpLocks noChangeAspect="1"/>
          </p:cNvGrpSpPr>
          <p:nvPr/>
        </p:nvGrpSpPr>
        <p:grpSpPr>
          <a:xfrm>
            <a:off x="6804248" y="392166"/>
            <a:ext cx="1785490" cy="866619"/>
            <a:chOff x="972066" y="1693721"/>
            <a:chExt cx="7343597" cy="3564345"/>
          </a:xfrm>
        </p:grpSpPr>
        <p:pic>
          <p:nvPicPr>
            <p:cNvPr id="8" name="Picture 7" descr="Work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9" name="Picture 8" descr="usag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10" name="Picture 9" descr="Licenc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1" name="Picture 10" descr="Exception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2" name="Picture 11" descr="Ris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extLst>
      <p:ext uri="{BB962C8B-B14F-4D97-AF65-F5344CB8AC3E}">
        <p14:creationId xmlns:p14="http://schemas.microsoft.com/office/powerpoint/2010/main" val="26340925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0" y="-17417"/>
            <a:ext cx="4543275" cy="3460038"/>
          </a:xfrm>
          <a:prstGeom prst="roundRect">
            <a:avLst>
              <a:gd name="adj" fmla="val 0"/>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3" name="Rounded Rectangle 12"/>
          <p:cNvSpPr/>
          <p:nvPr/>
        </p:nvSpPr>
        <p:spPr>
          <a:xfrm>
            <a:off x="-25826" y="3432731"/>
            <a:ext cx="4543275" cy="3429316"/>
          </a:xfrm>
          <a:prstGeom prst="roundRect">
            <a:avLst>
              <a:gd name="adj" fmla="val 0"/>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200" dirty="0" smtClean="0">
              <a:latin typeface="Slabo 27px"/>
              <a:cs typeface="Slabo 27px"/>
            </a:endParaRPr>
          </a:p>
        </p:txBody>
      </p:sp>
      <p:sp>
        <p:nvSpPr>
          <p:cNvPr id="14" name="Rounded Rectangle 13"/>
          <p:cNvSpPr/>
          <p:nvPr/>
        </p:nvSpPr>
        <p:spPr>
          <a:xfrm>
            <a:off x="4543275" y="-17417"/>
            <a:ext cx="4637237" cy="3446417"/>
          </a:xfrm>
          <a:prstGeom prst="roundRect">
            <a:avLst>
              <a:gd name="adj" fmla="val 387"/>
            </a:avLst>
          </a:prstGeom>
          <a:solidFill>
            <a:schemeClr val="accent6">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4400" dirty="0">
              <a:latin typeface="Slabo 27px"/>
              <a:cs typeface="Slabo 27px"/>
            </a:endParaRPr>
          </a:p>
        </p:txBody>
      </p:sp>
      <p:sp>
        <p:nvSpPr>
          <p:cNvPr id="15" name="Rounded Rectangle 14"/>
          <p:cNvSpPr/>
          <p:nvPr/>
        </p:nvSpPr>
        <p:spPr>
          <a:xfrm>
            <a:off x="4517450" y="3413681"/>
            <a:ext cx="4640614" cy="3471387"/>
          </a:xfrm>
          <a:prstGeom prst="roundRect">
            <a:avLst>
              <a:gd name="adj" fmla="val 0"/>
            </a:avLst>
          </a:prstGeom>
          <a:solidFill>
            <a:srgbClr val="008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8000" dirty="0" smtClean="0">
              <a:latin typeface="Slabo 27px"/>
              <a:cs typeface="Slabo 27px"/>
            </a:endParaRPr>
          </a:p>
        </p:txBody>
      </p:sp>
      <p:sp>
        <p:nvSpPr>
          <p:cNvPr id="12" name="Rectangle 11"/>
          <p:cNvSpPr/>
          <p:nvPr/>
        </p:nvSpPr>
        <p:spPr>
          <a:xfrm>
            <a:off x="3563888"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559445" y="5061868"/>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E</a:t>
            </a:r>
          </a:p>
          <a:p>
            <a:pPr algn="ctr"/>
            <a:r>
              <a:rPr lang="en-GB" sz="2400" dirty="0" smtClean="0">
                <a:solidFill>
                  <a:schemeClr val="bg1"/>
                </a:solidFill>
                <a:latin typeface="Slabo 27px" panose="02060503030505020404" pitchFamily="18" charset="0"/>
              </a:rPr>
              <a:t>Exceptions</a:t>
            </a:r>
            <a:endParaRPr lang="en-GB" sz="400" dirty="0">
              <a:solidFill>
                <a:schemeClr val="bg1"/>
              </a:solidFill>
              <a:latin typeface="Slabo 27px" panose="02060503030505020404" pitchFamily="18" charset="0"/>
            </a:endParaRPr>
          </a:p>
        </p:txBody>
      </p:sp>
      <p:sp>
        <p:nvSpPr>
          <p:cNvPr id="23" name="TextBox 22"/>
          <p:cNvSpPr txBox="1"/>
          <p:nvPr/>
        </p:nvSpPr>
        <p:spPr>
          <a:xfrm>
            <a:off x="-28535" y="5024348"/>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L</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Licences</a:t>
            </a:r>
            <a:endParaRPr lang="en-GB" sz="400" dirty="0">
              <a:solidFill>
                <a:schemeClr val="bg1"/>
              </a:solidFill>
              <a:latin typeface="Slabo 27px" panose="02060503030505020404" pitchFamily="18" charset="0"/>
            </a:endParaRPr>
          </a:p>
        </p:txBody>
      </p:sp>
      <p:sp>
        <p:nvSpPr>
          <p:cNvPr id="24" name="TextBox 23"/>
          <p:cNvSpPr txBox="1"/>
          <p:nvPr/>
        </p:nvSpPr>
        <p:spPr>
          <a:xfrm>
            <a:off x="18557" y="18519"/>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W</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Works</a:t>
            </a:r>
            <a:endParaRPr lang="en-GB" sz="400" dirty="0">
              <a:solidFill>
                <a:schemeClr val="bg1"/>
              </a:solidFill>
              <a:latin typeface="Slabo 27px" panose="02060503030505020404" pitchFamily="18" charset="0"/>
            </a:endParaRPr>
          </a:p>
        </p:txBody>
      </p:sp>
      <p:sp>
        <p:nvSpPr>
          <p:cNvPr id="25" name="TextBox 24"/>
          <p:cNvSpPr txBox="1"/>
          <p:nvPr/>
        </p:nvSpPr>
        <p:spPr>
          <a:xfrm>
            <a:off x="7573888" y="-17417"/>
            <a:ext cx="1584176" cy="1815882"/>
          </a:xfrm>
          <a:prstGeom prst="rect">
            <a:avLst/>
          </a:prstGeom>
          <a:noFill/>
        </p:spPr>
        <p:txBody>
          <a:bodyPr wrap="square" rtlCol="0">
            <a:spAutoFit/>
          </a:bodyPr>
          <a:lstStyle/>
          <a:p>
            <a:pPr algn="ctr"/>
            <a:r>
              <a:rPr lang="en-GB" sz="8800" dirty="0" smtClean="0">
                <a:solidFill>
                  <a:schemeClr val="bg1"/>
                </a:solidFill>
                <a:latin typeface="Slabo 27px" panose="02060503030505020404" pitchFamily="18" charset="0"/>
              </a:rPr>
              <a:t>U</a:t>
            </a:r>
          </a:p>
          <a:p>
            <a:pPr algn="ctr"/>
            <a:r>
              <a:rPr lang="en-GB" sz="2400" dirty="0" smtClean="0">
                <a:solidFill>
                  <a:schemeClr val="bg1"/>
                </a:solidFill>
                <a:latin typeface="Slabo 27px" panose="02060503030505020404" pitchFamily="18" charset="0"/>
              </a:rPr>
              <a:t>Usages</a:t>
            </a:r>
            <a:endParaRPr lang="en-GB" sz="400" dirty="0">
              <a:solidFill>
                <a:schemeClr val="bg1"/>
              </a:solidFill>
              <a:latin typeface="Slabo 27px" panose="02060503030505020404" pitchFamily="18" charset="0"/>
            </a:endParaRPr>
          </a:p>
        </p:txBody>
      </p:sp>
      <p:sp>
        <p:nvSpPr>
          <p:cNvPr id="26" name="TextBox 25"/>
          <p:cNvSpPr txBox="1"/>
          <p:nvPr/>
        </p:nvSpPr>
        <p:spPr>
          <a:xfrm>
            <a:off x="3751186" y="2413945"/>
            <a:ext cx="1584176" cy="1815882"/>
          </a:xfrm>
          <a:prstGeom prst="rect">
            <a:avLst/>
          </a:prstGeom>
          <a:noFill/>
        </p:spPr>
        <p:txBody>
          <a:bodyPr wrap="square" rtlCol="0">
            <a:spAutoFit/>
          </a:bodyPr>
          <a:lstStyle/>
          <a:p>
            <a:pPr algn="ctr"/>
            <a:r>
              <a:rPr lang="en-GB" sz="8800" dirty="0">
                <a:solidFill>
                  <a:schemeClr val="bg1"/>
                </a:solidFill>
                <a:latin typeface="Slabo 27px" panose="02060503030505020404" pitchFamily="18" charset="0"/>
              </a:rPr>
              <a:t>R</a:t>
            </a:r>
            <a:endParaRPr lang="en-GB" sz="88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sp>
        <p:nvSpPr>
          <p:cNvPr id="2" name="TextBox 1"/>
          <p:cNvSpPr txBox="1"/>
          <p:nvPr/>
        </p:nvSpPr>
        <p:spPr>
          <a:xfrm>
            <a:off x="2381694" y="348692"/>
            <a:ext cx="4538004" cy="523220"/>
          </a:xfrm>
          <a:prstGeom prst="rect">
            <a:avLst/>
          </a:prstGeom>
          <a:solidFill>
            <a:schemeClr val="tx1"/>
          </a:solidFill>
        </p:spPr>
        <p:txBody>
          <a:bodyPr wrap="square" rtlCol="0">
            <a:spAutoFit/>
          </a:bodyPr>
          <a:lstStyle/>
          <a:p>
            <a:pPr algn="ctr"/>
            <a:r>
              <a:rPr lang="en-GB" sz="2800" dirty="0">
                <a:solidFill>
                  <a:schemeClr val="bg1"/>
                </a:solidFill>
                <a:latin typeface="Slabo 27px" panose="02060503030505020404" pitchFamily="18" charset="0"/>
              </a:rPr>
              <a:t>3</a:t>
            </a:r>
            <a:r>
              <a:rPr lang="en-GB" sz="2800" dirty="0" smtClean="0">
                <a:solidFill>
                  <a:schemeClr val="bg1"/>
                </a:solidFill>
                <a:latin typeface="Slabo 27px" panose="02060503030505020404" pitchFamily="18" charset="0"/>
              </a:rPr>
              <a:t>. Accessible Copying</a:t>
            </a:r>
            <a:endParaRPr lang="en-GB" sz="2800" dirty="0">
              <a:solidFill>
                <a:schemeClr val="bg1"/>
              </a:solidFill>
              <a:latin typeface="Slabo 27px" panose="02060503030505020404" pitchFamily="18" charset="0"/>
            </a:endParaRP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713" y="1971661"/>
            <a:ext cx="1052179" cy="801201"/>
          </a:xfrm>
          <a:prstGeom prst="rect">
            <a:avLst/>
          </a:prstGeom>
        </p:spPr>
      </p:pic>
      <p:grpSp>
        <p:nvGrpSpPr>
          <p:cNvPr id="5" name="Group 4"/>
          <p:cNvGrpSpPr/>
          <p:nvPr/>
        </p:nvGrpSpPr>
        <p:grpSpPr>
          <a:xfrm>
            <a:off x="3556565" y="2045669"/>
            <a:ext cx="1944216" cy="2751482"/>
            <a:chOff x="3556565" y="2045669"/>
            <a:chExt cx="1944216" cy="2751482"/>
          </a:xfrm>
        </p:grpSpPr>
        <p:sp>
          <p:nvSpPr>
            <p:cNvPr id="32" name="Rectangle 31"/>
            <p:cNvSpPr/>
            <p:nvPr/>
          </p:nvSpPr>
          <p:spPr>
            <a:xfrm>
              <a:off x="3556565" y="2045669"/>
              <a:ext cx="1944216" cy="2751482"/>
            </a:xfrm>
            <a:prstGeom prst="rect">
              <a:avLst/>
            </a:prstGeom>
            <a:solidFill>
              <a:srgbClr val="2CB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743863" y="2204864"/>
              <a:ext cx="1584176" cy="2231380"/>
            </a:xfrm>
            <a:prstGeom prst="rect">
              <a:avLst/>
            </a:prstGeom>
            <a:noFill/>
          </p:spPr>
          <p:txBody>
            <a:bodyPr wrap="square" rtlCol="0">
              <a:spAutoFit/>
            </a:bodyPr>
            <a:lstStyle/>
            <a:p>
              <a:pPr algn="ctr"/>
              <a:r>
                <a:rPr lang="en-GB" sz="11500" dirty="0">
                  <a:solidFill>
                    <a:schemeClr val="bg1"/>
                  </a:solidFill>
                  <a:latin typeface="Slabo 27px" panose="02060503030505020404" pitchFamily="18" charset="0"/>
                </a:rPr>
                <a:t>2</a:t>
              </a:r>
              <a:endParaRPr lang="en-GB" sz="11500" dirty="0" smtClean="0">
                <a:solidFill>
                  <a:schemeClr val="bg1"/>
                </a:solidFill>
                <a:latin typeface="Slabo 27px" panose="02060503030505020404" pitchFamily="18" charset="0"/>
              </a:endParaRPr>
            </a:p>
            <a:p>
              <a:pPr algn="ctr"/>
              <a:r>
                <a:rPr lang="en-GB" sz="2400" dirty="0" smtClean="0">
                  <a:solidFill>
                    <a:schemeClr val="bg1"/>
                  </a:solidFill>
                  <a:latin typeface="Slabo 27px" panose="02060503030505020404" pitchFamily="18" charset="0"/>
                </a:rPr>
                <a:t>Risk</a:t>
              </a:r>
              <a:endParaRPr lang="en-GB" sz="400" dirty="0">
                <a:solidFill>
                  <a:schemeClr val="bg1"/>
                </a:solidFill>
                <a:latin typeface="Slabo 27px" panose="02060503030505020404" pitchFamily="18" charset="0"/>
              </a:endParaRP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0247" y="1154834"/>
            <a:ext cx="1034680" cy="1073359"/>
          </a:xfrm>
          <a:prstGeom prst="rect">
            <a:avLst/>
          </a:prstGeom>
        </p:spPr>
      </p:pic>
      <p:pic>
        <p:nvPicPr>
          <p:cNvPr id="38" name="Picture 37"/>
          <p:cNvPicPr>
            <a:picLocks noChangeAspect="1"/>
          </p:cNvPicPr>
          <p:nvPr/>
        </p:nvPicPr>
        <p:blipFill>
          <a:blip r:embed="rId5">
            <a:clrChange>
              <a:clrFrom>
                <a:srgbClr val="000000">
                  <a:alpha val="25098"/>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606518" y="1983542"/>
            <a:ext cx="1013678" cy="923170"/>
          </a:xfrm>
          <a:prstGeom prst="rect">
            <a:avLst/>
          </a:prstGeom>
        </p:spPr>
      </p:pic>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24204" y="1373480"/>
            <a:ext cx="670618" cy="536494"/>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0265" y="4606931"/>
            <a:ext cx="1086048" cy="1232811"/>
          </a:xfrm>
          <a:prstGeom prst="rect">
            <a:avLst/>
          </a:prstGeom>
        </p:spPr>
      </p:pic>
    </p:spTree>
    <p:extLst>
      <p:ext uri="{BB962C8B-B14F-4D97-AF65-F5344CB8AC3E}">
        <p14:creationId xmlns:p14="http://schemas.microsoft.com/office/powerpoint/2010/main" val="204982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556792"/>
          </a:xfrm>
          <a:prstGeom prst="rect">
            <a:avLst/>
          </a:prstGeom>
          <a:solidFill>
            <a:srgbClr val="2CBA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77826" name="Rectangle 2"/>
          <p:cNvSpPr>
            <a:spLocks noGrp="1" noChangeArrowheads="1"/>
          </p:cNvSpPr>
          <p:nvPr>
            <p:ph type="title"/>
          </p:nvPr>
        </p:nvSpPr>
        <p:spPr>
          <a:xfrm>
            <a:off x="870347" y="-387424"/>
            <a:ext cx="7158037" cy="1412875"/>
          </a:xfrm>
        </p:spPr>
        <p:txBody>
          <a:bodyPr>
            <a:normAutofit/>
          </a:bodyPr>
          <a:lstStyle/>
          <a:p>
            <a:pPr eaLnBrk="1" hangingPunct="1">
              <a:defRPr/>
            </a:pPr>
            <a:r>
              <a:rPr lang="en-GB" sz="4000" dirty="0" smtClean="0">
                <a:solidFill>
                  <a:schemeClr val="bg1"/>
                </a:solidFill>
              </a:rPr>
              <a:t>Chris and </a:t>
            </a:r>
            <a:r>
              <a:rPr lang="en-GB" sz="4000" dirty="0" err="1" smtClean="0">
                <a:solidFill>
                  <a:schemeClr val="bg1"/>
                </a:solidFill>
              </a:rPr>
              <a:t>jane’s</a:t>
            </a:r>
            <a:r>
              <a:rPr lang="en-GB" sz="4000" dirty="0" smtClean="0">
                <a:solidFill>
                  <a:schemeClr val="bg1"/>
                </a:solidFill>
              </a:rPr>
              <a:t> 3 top tips</a:t>
            </a:r>
            <a:endParaRPr lang="en-GB" sz="4000" dirty="0">
              <a:solidFill>
                <a:schemeClr val="bg1"/>
              </a:solidFill>
            </a:endParaRPr>
          </a:p>
        </p:txBody>
      </p:sp>
      <p:sp>
        <p:nvSpPr>
          <p:cNvPr id="77827" name="Rectangle 3"/>
          <p:cNvSpPr>
            <a:spLocks noGrp="1" noChangeArrowheads="1"/>
          </p:cNvSpPr>
          <p:nvPr>
            <p:ph type="body" idx="1"/>
          </p:nvPr>
        </p:nvSpPr>
        <p:spPr>
          <a:xfrm>
            <a:off x="3445292" y="2125975"/>
            <a:ext cx="4991937" cy="4114800"/>
          </a:xfrm>
        </p:spPr>
        <p:txBody>
          <a:bodyPr>
            <a:normAutofit/>
          </a:bodyPr>
          <a:lstStyle/>
          <a:p>
            <a:pPr eaLnBrk="1" hangingPunct="1">
              <a:lnSpc>
                <a:spcPct val="90000"/>
              </a:lnSpc>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1. First start by considering the </a:t>
            </a:r>
            <a:r>
              <a:rPr lang="en-GB" sz="2400" dirty="0" smtClean="0">
                <a:solidFill>
                  <a:srgbClr val="2425E8"/>
                </a:solidFill>
                <a:latin typeface="Open Sans" panose="020B0606030504020204" pitchFamily="34" charset="0"/>
                <a:ea typeface="Open Sans" panose="020B0606030504020204" pitchFamily="34" charset="0"/>
                <a:cs typeface="Open Sans" panose="020B0606030504020204" pitchFamily="34" charset="0"/>
              </a:rPr>
              <a:t>works</a:t>
            </a:r>
            <a:r>
              <a:rPr lang="en-GB" sz="2400" b="0" dirty="0" smtClean="0">
                <a:solidFill>
                  <a:srgbClr val="2425E8"/>
                </a:solidFill>
                <a:latin typeface="Open Sans" panose="020B0606030504020204" pitchFamily="34" charset="0"/>
                <a:ea typeface="Open Sans" panose="020B0606030504020204" pitchFamily="34" charset="0"/>
                <a:cs typeface="Open Sans" panose="020B0606030504020204" pitchFamily="34" charset="0"/>
              </a:rPr>
              <a:t> </a:t>
            </a:r>
            <a:r>
              <a:rPr lang="en-GB" sz="2400" b="0" dirty="0" smtClean="0">
                <a:latin typeface="Open Sans" panose="020B0606030504020204" pitchFamily="34" charset="0"/>
                <a:ea typeface="Open Sans" panose="020B0606030504020204" pitchFamily="34" charset="0"/>
                <a:cs typeface="Open Sans" panose="020B0606030504020204" pitchFamily="34" charset="0"/>
              </a:rPr>
              <a:t>and </a:t>
            </a:r>
            <a:r>
              <a:rPr lang="en-GB" sz="2400" dirty="0" smtClean="0">
                <a:solidFill>
                  <a:srgbClr val="B26DF3"/>
                </a:solidFill>
                <a:latin typeface="Open Sans" panose="020B0606030504020204" pitchFamily="34" charset="0"/>
                <a:ea typeface="Open Sans" panose="020B0606030504020204" pitchFamily="34" charset="0"/>
                <a:cs typeface="Open Sans" panose="020B0606030504020204" pitchFamily="34" charset="0"/>
              </a:rPr>
              <a:t>usages</a:t>
            </a:r>
          </a:p>
          <a:p>
            <a:pPr eaLnBrk="1" hangingPunct="1">
              <a:lnSpc>
                <a:spcPct val="90000"/>
              </a:lnSpc>
              <a:defRPr/>
            </a:pPr>
            <a:endParaRPr lang="en-GB" sz="1200" b="0" dirty="0" smtClean="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90000"/>
              </a:lnSpc>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2. Then consider </a:t>
            </a:r>
            <a:r>
              <a:rPr lang="en-GB" sz="2400" dirty="0" smtClean="0">
                <a:solidFill>
                  <a:srgbClr val="FF6C00"/>
                </a:solidFill>
                <a:latin typeface="Open Sans" panose="020B0606030504020204" pitchFamily="34" charset="0"/>
                <a:ea typeface="Open Sans" panose="020B0606030504020204" pitchFamily="34" charset="0"/>
                <a:cs typeface="Open Sans" panose="020B0606030504020204" pitchFamily="34" charset="0"/>
              </a:rPr>
              <a:t>licences</a:t>
            </a:r>
            <a:r>
              <a:rPr lang="en-GB" sz="2400" b="0" dirty="0" smtClean="0">
                <a:solidFill>
                  <a:srgbClr val="FF6C00"/>
                </a:solidFill>
                <a:latin typeface="Open Sans" panose="020B0606030504020204" pitchFamily="34" charset="0"/>
                <a:ea typeface="Open Sans" panose="020B0606030504020204" pitchFamily="34" charset="0"/>
                <a:cs typeface="Open Sans" panose="020B0606030504020204" pitchFamily="34" charset="0"/>
              </a:rPr>
              <a:t> </a:t>
            </a:r>
            <a:r>
              <a:rPr lang="en-GB" sz="2400" b="0" dirty="0" smtClean="0">
                <a:latin typeface="Open Sans" panose="020B0606030504020204" pitchFamily="34" charset="0"/>
                <a:ea typeface="Open Sans" panose="020B0606030504020204" pitchFamily="34" charset="0"/>
                <a:cs typeface="Open Sans" panose="020B0606030504020204" pitchFamily="34" charset="0"/>
              </a:rPr>
              <a:t>and if there are none that apply, look at </a:t>
            </a:r>
            <a:r>
              <a:rPr lang="en-GB" sz="2400" dirty="0" smtClean="0">
                <a:solidFill>
                  <a:srgbClr val="00B23A"/>
                </a:solidFill>
                <a:latin typeface="Open Sans" panose="020B0606030504020204" pitchFamily="34" charset="0"/>
                <a:ea typeface="Open Sans" panose="020B0606030504020204" pitchFamily="34" charset="0"/>
                <a:cs typeface="Open Sans" panose="020B0606030504020204" pitchFamily="34" charset="0"/>
              </a:rPr>
              <a:t>exceptions</a:t>
            </a:r>
            <a:r>
              <a:rPr lang="en-GB" sz="2400" b="0" dirty="0" smtClean="0">
                <a:latin typeface="Open Sans" panose="020B0606030504020204" pitchFamily="34" charset="0"/>
                <a:ea typeface="Open Sans" panose="020B0606030504020204" pitchFamily="34" charset="0"/>
                <a:cs typeface="Open Sans" panose="020B0606030504020204" pitchFamily="34" charset="0"/>
              </a:rPr>
              <a:t>.</a:t>
            </a:r>
          </a:p>
          <a:p>
            <a:pPr eaLnBrk="1" hangingPunct="1">
              <a:lnSpc>
                <a:spcPct val="90000"/>
              </a:lnSpc>
              <a:defRPr/>
            </a:pPr>
            <a:endParaRPr lang="en-GB" sz="1100" b="0" dirty="0" smtClean="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90000"/>
              </a:lnSpc>
              <a:defRPr/>
            </a:pPr>
            <a:r>
              <a:rPr lang="en-GB" sz="2400" b="0" dirty="0" smtClean="0">
                <a:latin typeface="Open Sans" panose="020B0606030504020204" pitchFamily="34" charset="0"/>
                <a:ea typeface="Open Sans" panose="020B0606030504020204" pitchFamily="34" charset="0"/>
                <a:cs typeface="Open Sans" panose="020B0606030504020204" pitchFamily="34" charset="0"/>
              </a:rPr>
              <a:t>3. You will always need to make a </a:t>
            </a:r>
            <a:r>
              <a:rPr lang="en-GB" sz="2400" dirty="0" smtClean="0">
                <a:solidFill>
                  <a:srgbClr val="16E9FF"/>
                </a:solidFill>
                <a:latin typeface="Open Sans" panose="020B0606030504020204" pitchFamily="34" charset="0"/>
                <a:ea typeface="Open Sans" panose="020B0606030504020204" pitchFamily="34" charset="0"/>
                <a:cs typeface="Open Sans" panose="020B0606030504020204" pitchFamily="34" charset="0"/>
              </a:rPr>
              <a:t>risk</a:t>
            </a:r>
            <a:r>
              <a:rPr lang="en-GB" sz="2400" b="0" dirty="0" smtClean="0">
                <a:solidFill>
                  <a:srgbClr val="16E9FF"/>
                </a:solidFill>
                <a:latin typeface="Open Sans" panose="020B0606030504020204" pitchFamily="34" charset="0"/>
                <a:ea typeface="Open Sans" panose="020B0606030504020204" pitchFamily="34" charset="0"/>
                <a:cs typeface="Open Sans" panose="020B0606030504020204" pitchFamily="34" charset="0"/>
              </a:rPr>
              <a:t> </a:t>
            </a:r>
            <a:r>
              <a:rPr lang="en-GB" sz="2400" b="0" dirty="0" smtClean="0">
                <a:latin typeface="Open Sans" panose="020B0606030504020204" pitchFamily="34" charset="0"/>
                <a:ea typeface="Open Sans" panose="020B0606030504020204" pitchFamily="34" charset="0"/>
                <a:cs typeface="Open Sans" panose="020B0606030504020204" pitchFamily="34" charset="0"/>
              </a:rPr>
              <a:t>assessment. If relying on exception consider what is ‘</a:t>
            </a:r>
            <a:r>
              <a:rPr lang="en-GB" sz="2400" dirty="0" smtClean="0">
                <a:latin typeface="Open Sans" panose="020B0606030504020204" pitchFamily="34" charset="0"/>
                <a:ea typeface="Open Sans" panose="020B0606030504020204" pitchFamily="34" charset="0"/>
                <a:cs typeface="Open Sans" panose="020B0606030504020204" pitchFamily="34" charset="0"/>
              </a:rPr>
              <a:t>fair</a:t>
            </a:r>
            <a:r>
              <a:rPr lang="en-GB" sz="2400" b="0" dirty="0" smtClean="0">
                <a:latin typeface="Open Sans" panose="020B0606030504020204" pitchFamily="34" charset="0"/>
                <a:ea typeface="Open Sans" panose="020B0606030504020204" pitchFamily="34" charset="0"/>
                <a:cs typeface="Open Sans" panose="020B0606030504020204" pitchFamily="34" charset="0"/>
              </a:rPr>
              <a:t>’.</a:t>
            </a:r>
            <a:endParaRPr lang="en-GB" sz="2400" b="0" dirty="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90000"/>
              </a:lnSpc>
              <a:defRPr/>
            </a:pPr>
            <a:endParaRPr lang="en-GB" sz="2800" dirty="0"/>
          </a:p>
        </p:txBody>
      </p:sp>
      <p:grpSp>
        <p:nvGrpSpPr>
          <p:cNvPr id="6" name="Group 5"/>
          <p:cNvGrpSpPr>
            <a:grpSpLocks noChangeAspect="1"/>
          </p:cNvGrpSpPr>
          <p:nvPr/>
        </p:nvGrpSpPr>
        <p:grpSpPr>
          <a:xfrm rot="17570173">
            <a:off x="112453" y="3210047"/>
            <a:ext cx="3396850" cy="1648721"/>
            <a:chOff x="972066" y="1693721"/>
            <a:chExt cx="7343597" cy="3564345"/>
          </a:xfrm>
        </p:grpSpPr>
        <p:pic>
          <p:nvPicPr>
            <p:cNvPr id="7" name="Picture 6" descr="Work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87771">
              <a:off x="972066" y="2140444"/>
              <a:ext cx="2184400" cy="2981850"/>
            </a:xfrm>
            <a:prstGeom prst="rect">
              <a:avLst/>
            </a:prstGeom>
          </p:spPr>
        </p:pic>
        <p:pic>
          <p:nvPicPr>
            <p:cNvPr id="8" name="Picture 7" descr="usag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57265">
              <a:off x="2165890" y="1776804"/>
              <a:ext cx="2184400" cy="2981850"/>
            </a:xfrm>
            <a:prstGeom prst="rect">
              <a:avLst/>
            </a:prstGeom>
          </p:spPr>
        </p:pic>
        <p:pic>
          <p:nvPicPr>
            <p:cNvPr id="9" name="Picture 8" descr="Licence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9896" y="1693721"/>
              <a:ext cx="2181566" cy="2986663"/>
            </a:xfrm>
            <a:prstGeom prst="rect">
              <a:avLst/>
            </a:prstGeom>
          </p:spPr>
        </p:pic>
        <p:pic>
          <p:nvPicPr>
            <p:cNvPr id="10" name="Picture 9" descr="Exception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2140">
              <a:off x="4947184" y="1866946"/>
              <a:ext cx="2184400" cy="2981850"/>
            </a:xfrm>
            <a:prstGeom prst="rect">
              <a:avLst/>
            </a:prstGeom>
          </p:spPr>
        </p:pic>
        <p:pic>
          <p:nvPicPr>
            <p:cNvPr id="11" name="Picture 10" descr="Risk.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91724">
              <a:off x="6131263" y="2282389"/>
              <a:ext cx="2184400" cy="2975677"/>
            </a:xfrm>
            <a:prstGeom prst="rect">
              <a:avLst/>
            </a:prstGeom>
          </p:spPr>
        </p:pic>
      </p:grpSp>
    </p:spTree>
    <p:custDataLst>
      <p:tags r:id="rId1"/>
    </p:custDataLst>
    <p:extLst>
      <p:ext uri="{BB962C8B-B14F-4D97-AF65-F5344CB8AC3E}">
        <p14:creationId xmlns:p14="http://schemas.microsoft.com/office/powerpoint/2010/main" val="150315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ecker &amp; M_Copyright &amp; e-learning 2nd edn COVER 031.jpe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7584" y="1567558"/>
            <a:ext cx="2723043" cy="4083826"/>
          </a:xfrm>
          <a:prstGeom prst="rect">
            <a:avLst/>
          </a:prstGeom>
          <a:ln>
            <a:solidFill>
              <a:schemeClr val="tx1"/>
            </a:solidFill>
          </a:ln>
        </p:spPr>
      </p:pic>
      <p:sp>
        <p:nvSpPr>
          <p:cNvPr id="2" name="TextBox 1"/>
          <p:cNvSpPr txBox="1"/>
          <p:nvPr/>
        </p:nvSpPr>
        <p:spPr>
          <a:xfrm>
            <a:off x="292448" y="5877272"/>
            <a:ext cx="4176464" cy="646331"/>
          </a:xfrm>
          <a:prstGeom prst="rect">
            <a:avLst/>
          </a:prstGeom>
          <a:noFill/>
        </p:spPr>
        <p:txBody>
          <a:bodyPr wrap="square" rtlCol="0">
            <a:spAutoFit/>
          </a:bodyPr>
          <a:lstStyle/>
          <a:p>
            <a:pPr algn="ctr"/>
            <a:r>
              <a:rPr lang="en-GB" dirty="0" smtClean="0">
                <a:latin typeface="Slabo 27px"/>
                <a:cs typeface="Slabo 27px"/>
                <a:hlinkClick r:id="rId4"/>
              </a:rPr>
              <a:t>Chapter 6 available for free download</a:t>
            </a:r>
            <a:r>
              <a:rPr lang="en-GB" dirty="0" smtClean="0">
                <a:latin typeface="Slabo 27px"/>
                <a:cs typeface="Slabo 27px"/>
              </a:rPr>
              <a:t> (includes case study on the card game)</a:t>
            </a:r>
            <a:endParaRPr lang="en-GB" dirty="0">
              <a:latin typeface="Slabo 27px"/>
              <a:cs typeface="Slabo 27px"/>
            </a:endParaRPr>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6448" r="16381"/>
          <a:stretch/>
        </p:blipFill>
        <p:spPr>
          <a:xfrm>
            <a:off x="4499992" y="1567558"/>
            <a:ext cx="3816424" cy="3706027"/>
          </a:xfrm>
          <a:prstGeom prst="rect">
            <a:avLst/>
          </a:prstGeom>
        </p:spPr>
      </p:pic>
      <p:sp>
        <p:nvSpPr>
          <p:cNvPr id="4" name="TextBox 3"/>
          <p:cNvSpPr txBox="1"/>
          <p:nvPr/>
        </p:nvSpPr>
        <p:spPr>
          <a:xfrm>
            <a:off x="4625752" y="5378822"/>
            <a:ext cx="3564904" cy="369332"/>
          </a:xfrm>
          <a:prstGeom prst="rect">
            <a:avLst/>
          </a:prstGeom>
          <a:noFill/>
        </p:spPr>
        <p:txBody>
          <a:bodyPr wrap="square" rtlCol="0">
            <a:spAutoFit/>
          </a:bodyPr>
          <a:lstStyle/>
          <a:p>
            <a:r>
              <a:rPr lang="en-GB" dirty="0">
                <a:latin typeface="Slabo 27px"/>
                <a:cs typeface="Slabo 27px"/>
              </a:rPr>
              <a:t>@</a:t>
            </a:r>
            <a:r>
              <a:rPr lang="en-GB" dirty="0" err="1">
                <a:latin typeface="Slabo 27px"/>
                <a:cs typeface="Slabo 27px"/>
              </a:rPr>
              <a:t>cbowiemorrison</a:t>
            </a:r>
            <a:r>
              <a:rPr lang="en-GB" dirty="0" smtClean="0">
                <a:latin typeface="Slabo 27px"/>
                <a:cs typeface="Slabo 27px"/>
              </a:rPr>
              <a:t>		@</a:t>
            </a:r>
            <a:r>
              <a:rPr lang="en-GB" dirty="0" err="1" smtClean="0">
                <a:latin typeface="Slabo 27px"/>
                <a:cs typeface="Slabo 27px"/>
              </a:rPr>
              <a:t>jsecker</a:t>
            </a:r>
            <a:endParaRPr lang="en-GB" dirty="0">
              <a:latin typeface="Slabo 27px"/>
              <a:cs typeface="Slabo 27px"/>
            </a:endParaRPr>
          </a:p>
        </p:txBody>
      </p:sp>
      <p:sp>
        <p:nvSpPr>
          <p:cNvPr id="11" name="Title 1"/>
          <p:cNvSpPr>
            <a:spLocks noGrp="1"/>
          </p:cNvSpPr>
          <p:nvPr>
            <p:ph type="title"/>
          </p:nvPr>
        </p:nvSpPr>
        <p:spPr>
          <a:xfrm>
            <a:off x="457200" y="152718"/>
            <a:ext cx="5791200" cy="1124937"/>
          </a:xfrm>
        </p:spPr>
        <p:txBody>
          <a:bodyPr/>
          <a:lstStyle/>
          <a:p>
            <a:r>
              <a:rPr lang="en-GB" dirty="0" smtClean="0">
                <a:solidFill>
                  <a:srgbClr val="263B86"/>
                </a:solidFill>
              </a:rPr>
              <a:t>Further reading</a:t>
            </a:r>
            <a:endParaRPr lang="en-GB" dirty="0">
              <a:solidFill>
                <a:srgbClr val="263B86"/>
              </a:solidFill>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7888" y="5444405"/>
            <a:ext cx="344208" cy="279237"/>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1975" y="5480856"/>
            <a:ext cx="344208" cy="279237"/>
          </a:xfrm>
          <a:prstGeom prst="rect">
            <a:avLst/>
          </a:prstGeom>
        </p:spPr>
      </p:pic>
    </p:spTree>
    <p:extLst>
      <p:ext uri="{BB962C8B-B14F-4D97-AF65-F5344CB8AC3E}">
        <p14:creationId xmlns:p14="http://schemas.microsoft.com/office/powerpoint/2010/main" val="966725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263B86"/>
                </a:solidFill>
              </a:rPr>
              <a:t>links</a:t>
            </a:r>
            <a:endParaRPr lang="en-GB" sz="4000" dirty="0">
              <a:solidFill>
                <a:srgbClr val="263B86"/>
              </a:solidFill>
            </a:endParaRPr>
          </a:p>
        </p:txBody>
      </p:sp>
      <p:sp>
        <p:nvSpPr>
          <p:cNvPr id="3" name="Content Placeholder 2"/>
          <p:cNvSpPr>
            <a:spLocks noGrp="1"/>
          </p:cNvSpPr>
          <p:nvPr>
            <p:ph idx="1"/>
          </p:nvPr>
        </p:nvSpPr>
        <p:spPr>
          <a:xfrm>
            <a:off x="457200" y="1752600"/>
            <a:ext cx="7620000" cy="4556720"/>
          </a:xfrm>
        </p:spPr>
        <p:txBody>
          <a:bodyPr>
            <a:normAutofit/>
          </a:bodyPr>
          <a:lstStyle/>
          <a:p>
            <a:r>
              <a:rPr lang="en-GB" dirty="0" smtClean="0">
                <a:latin typeface="Open Sans" panose="020B0606030504020204" pitchFamily="34" charset="0"/>
                <a:ea typeface="Open Sans" panose="020B0606030504020204" pitchFamily="34" charset="0"/>
                <a:cs typeface="Open Sans" panose="020B0606030504020204" pitchFamily="34" charset="0"/>
                <a:hlinkClick r:id="rId3" action="ppaction://hlinkfile"/>
              </a:rPr>
              <a:t>Copyrightliteracy.org</a:t>
            </a:r>
            <a:r>
              <a:rPr lang="en-GB" dirty="0" smtClean="0">
                <a:latin typeface="Open Sans" panose="020B0606030504020204" pitchFamily="34" charset="0"/>
                <a:ea typeface="Open Sans" panose="020B0606030504020204" pitchFamily="34" charset="0"/>
                <a:cs typeface="Open Sans" panose="020B0606030504020204" pitchFamily="34" charset="0"/>
              </a:rPr>
              <a:t> </a:t>
            </a:r>
          </a:p>
          <a:p>
            <a:r>
              <a:rPr lang="en-GB" dirty="0" smtClean="0">
                <a:latin typeface="Open Sans" panose="020B0606030504020204" pitchFamily="34" charset="0"/>
                <a:ea typeface="Open Sans" panose="020B0606030504020204" pitchFamily="34" charset="0"/>
                <a:cs typeface="Open Sans" panose="020B0606030504020204" pitchFamily="34" charset="0"/>
                <a:hlinkClick r:id="rId4"/>
              </a:rPr>
              <a:t>Copyright</a:t>
            </a:r>
            <a:r>
              <a:rPr lang="en-GB" dirty="0">
                <a:latin typeface="Open Sans" panose="020B0606030504020204" pitchFamily="34" charset="0"/>
                <a:ea typeface="Open Sans" panose="020B0606030504020204" pitchFamily="34" charset="0"/>
                <a:cs typeface="Open Sans" panose="020B0606030504020204" pitchFamily="34" charset="0"/>
                <a:hlinkClick r:id="rId4"/>
              </a:rPr>
              <a:t>, Designs and Patents Act </a:t>
            </a:r>
            <a:r>
              <a:rPr lang="en-GB" dirty="0" smtClean="0">
                <a:latin typeface="Open Sans" panose="020B0606030504020204" pitchFamily="34" charset="0"/>
                <a:ea typeface="Open Sans" panose="020B0606030504020204" pitchFamily="34" charset="0"/>
                <a:cs typeface="Open Sans" panose="020B0606030504020204" pitchFamily="34" charset="0"/>
                <a:hlinkClick r:id="rId4"/>
              </a:rPr>
              <a:t>1988</a:t>
            </a:r>
            <a:endParaRPr lang="en-GB" dirty="0" smtClean="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hlinkClick r:id="rId5"/>
              </a:rPr>
              <a:t>IPO Copyright Guidance</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err="1" smtClean="0">
                <a:latin typeface="Open Sans" panose="020B0606030504020204" pitchFamily="34" charset="0"/>
                <a:ea typeface="Open Sans" panose="020B0606030504020204" pitchFamily="34" charset="0"/>
                <a:cs typeface="Open Sans" panose="020B0606030504020204" pitchFamily="34" charset="0"/>
                <a:hlinkClick r:id="rId6" invalidUrl="https://www.jisc.ac.uk/guides?f[0]=field_project_topics:490"/>
              </a:rPr>
              <a:t>Jisc</a:t>
            </a:r>
            <a:r>
              <a:rPr lang="en-GB" dirty="0" smtClean="0">
                <a:latin typeface="Open Sans" panose="020B0606030504020204" pitchFamily="34" charset="0"/>
                <a:ea typeface="Open Sans" panose="020B0606030504020204" pitchFamily="34" charset="0"/>
                <a:cs typeface="Open Sans" panose="020B0606030504020204" pitchFamily="34" charset="0"/>
                <a:hlinkClick r:id="rId6" invalidUrl="https://www.jisc.ac.uk/guides?f[0]=field_project_topics:490"/>
              </a:rPr>
              <a:t> Copyright Guidance</a:t>
            </a:r>
            <a:endParaRPr lang="en-GB" dirty="0" smtClean="0">
              <a:latin typeface="Open Sans" panose="020B0606030504020204" pitchFamily="34" charset="0"/>
              <a:ea typeface="Open Sans" panose="020B0606030504020204" pitchFamily="34" charset="0"/>
              <a:cs typeface="Open Sans" panose="020B0606030504020204" pitchFamily="34" charset="0"/>
              <a:hlinkClick r:id=""/>
            </a:endParaRPr>
          </a:p>
          <a:p>
            <a:r>
              <a:rPr lang="en-GB" dirty="0" smtClean="0">
                <a:latin typeface="Open Sans" panose="020B0606030504020204" pitchFamily="34" charset="0"/>
                <a:ea typeface="Open Sans" panose="020B0606030504020204" pitchFamily="34" charset="0"/>
                <a:cs typeface="Open Sans" panose="020B0606030504020204" pitchFamily="34" charset="0"/>
                <a:hlinkClick r:id=""/>
              </a:rPr>
              <a:t>Copyrightuser.org</a:t>
            </a:r>
            <a:endParaRPr lang="en-GB" dirty="0" smtClean="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hlinkClick r:id="rId7"/>
              </a:rPr>
              <a:t>Copyrightuser.org libraries guidance</a:t>
            </a:r>
            <a:r>
              <a:rPr lang="en-GB" dirty="0" smtClean="0">
                <a:latin typeface="Open Sans" panose="020B0606030504020204" pitchFamily="34" charset="0"/>
                <a:ea typeface="Open Sans" panose="020B0606030504020204" pitchFamily="34" charset="0"/>
                <a:cs typeface="Open Sans" panose="020B0606030504020204" pitchFamily="34" charset="0"/>
              </a:rPr>
              <a:t> (Morrison &amp; Secker)</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smtClean="0">
                <a:latin typeface="Open Sans" panose="020B0606030504020204" pitchFamily="34" charset="0"/>
                <a:ea typeface="Open Sans" panose="020B0606030504020204" pitchFamily="34" charset="0"/>
                <a:cs typeface="Open Sans" panose="020B0606030504020204" pitchFamily="34" charset="0"/>
                <a:hlinkClick r:id="rId8"/>
              </a:rPr>
              <a:t>Association of University Administrators guide to copyright</a:t>
            </a:r>
            <a:r>
              <a:rPr lang="en-GB" dirty="0" smtClean="0">
                <a:latin typeface="Open Sans" panose="020B0606030504020204" pitchFamily="34" charset="0"/>
                <a:ea typeface="Open Sans" panose="020B0606030504020204" pitchFamily="34" charset="0"/>
                <a:cs typeface="Open Sans" panose="020B0606030504020204" pitchFamily="34" charset="0"/>
              </a:rPr>
              <a:t> (Morrison &amp; Secker)</a:t>
            </a:r>
          </a:p>
        </p:txBody>
      </p:sp>
    </p:spTree>
    <p:extLst>
      <p:ext uri="{BB962C8B-B14F-4D97-AF65-F5344CB8AC3E}">
        <p14:creationId xmlns:p14="http://schemas.microsoft.com/office/powerpoint/2010/main" val="5733228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rgbClr val="263B86"/>
                </a:solidFill>
              </a:rPr>
              <a:t>Credits</a:t>
            </a:r>
            <a:endParaRPr lang="en-GB" sz="4000" dirty="0">
              <a:solidFill>
                <a:srgbClr val="263B86"/>
              </a:solidFill>
            </a:endParaRPr>
          </a:p>
        </p:txBody>
      </p:sp>
      <p:sp>
        <p:nvSpPr>
          <p:cNvPr id="3" name="Content Placeholder 2"/>
          <p:cNvSpPr>
            <a:spLocks noGrp="1"/>
          </p:cNvSpPr>
          <p:nvPr>
            <p:ph idx="1"/>
          </p:nvPr>
        </p:nvSpPr>
        <p:spPr>
          <a:xfrm>
            <a:off x="457199" y="1752600"/>
            <a:ext cx="8219255" cy="4373563"/>
          </a:xfrm>
        </p:spPr>
        <p:txBody>
          <a:bodyPr>
            <a:normAutofit/>
          </a:bodyPr>
          <a:lstStyle/>
          <a:p>
            <a:pPr algn="ctr"/>
            <a:r>
              <a:rPr lang="en-GB" dirty="0" smtClean="0">
                <a:latin typeface="Open Sans" panose="020B0606030504020204" pitchFamily="34" charset="0"/>
                <a:ea typeface="Open Sans" panose="020B0606030504020204" pitchFamily="34" charset="0"/>
                <a:cs typeface="Open Sans" panose="020B0606030504020204" pitchFamily="34" charset="0"/>
              </a:rPr>
              <a:t>These slides and accompanying cards are (apart from any images contained within) © Chris Morrison and Jane Secker (@</a:t>
            </a:r>
            <a:r>
              <a:rPr lang="en-GB" dirty="0" err="1" smtClean="0">
                <a:latin typeface="Open Sans" panose="020B0606030504020204" pitchFamily="34" charset="0"/>
                <a:ea typeface="Open Sans" panose="020B0606030504020204" pitchFamily="34" charset="0"/>
                <a:cs typeface="Open Sans" panose="020B0606030504020204" pitchFamily="34" charset="0"/>
              </a:rPr>
              <a:t>UKCopyrightLit</a:t>
            </a:r>
            <a:r>
              <a:rPr lang="en-GB" dirty="0" smtClean="0">
                <a:latin typeface="Open Sans" panose="020B0606030504020204" pitchFamily="34" charset="0"/>
                <a:ea typeface="Open Sans" panose="020B0606030504020204" pitchFamily="34" charset="0"/>
                <a:cs typeface="Open Sans" panose="020B0606030504020204" pitchFamily="34" charset="0"/>
              </a:rPr>
              <a:t>) 2017 and are available for reuse under a </a:t>
            </a:r>
            <a:r>
              <a:rPr lang="en-GB" dirty="0" smtClean="0">
                <a:latin typeface="Open Sans" panose="020B0606030504020204" pitchFamily="34" charset="0"/>
                <a:ea typeface="Open Sans" panose="020B0606030504020204" pitchFamily="34" charset="0"/>
                <a:cs typeface="Open Sans" panose="020B0606030504020204" pitchFamily="34" charset="0"/>
                <a:hlinkClick r:id="rId2"/>
              </a:rPr>
              <a:t>Creative Commons Attribution, Non-Commercial, Share Alike 4.0 licence</a:t>
            </a:r>
            <a:r>
              <a:rPr lang="en-GB" dirty="0" smtClean="0">
                <a:latin typeface="Open Sans" panose="020B0606030504020204" pitchFamily="34" charset="0"/>
                <a:ea typeface="Open Sans" panose="020B0606030504020204" pitchFamily="34" charset="0"/>
                <a:cs typeface="Open Sans" panose="020B0606030504020204" pitchFamily="34" charset="0"/>
              </a:rPr>
              <a:t>. </a:t>
            </a:r>
          </a:p>
          <a:p>
            <a:endParaRPr lang="en-GB"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en-GB" dirty="0" smtClean="0">
                <a:latin typeface="Open Sans" panose="020B0606030504020204" pitchFamily="34" charset="0"/>
                <a:ea typeface="Open Sans" panose="020B0606030504020204" pitchFamily="34" charset="0"/>
                <a:cs typeface="Open Sans" panose="020B0606030504020204" pitchFamily="34" charset="0"/>
              </a:rPr>
              <a:t>UK </a:t>
            </a:r>
            <a:r>
              <a:rPr lang="en-GB" dirty="0" smtClean="0">
                <a:latin typeface="Open Sans" panose="020B0606030504020204" pitchFamily="34" charset="0"/>
                <a:ea typeface="Open Sans" panose="020B0606030504020204" pitchFamily="34" charset="0"/>
                <a:cs typeface="Open Sans" panose="020B0606030504020204" pitchFamily="34" charset="0"/>
              </a:rPr>
              <a:t>Copyright Literacy: </a:t>
            </a:r>
          </a:p>
          <a:p>
            <a:pPr algn="ctr"/>
            <a:r>
              <a:rPr lang="en-US" dirty="0" smtClean="0">
                <a:latin typeface="Open Sans" panose="020B0606030504020204" pitchFamily="34" charset="0"/>
                <a:ea typeface="Open Sans" panose="020B0606030504020204" pitchFamily="34" charset="0"/>
                <a:cs typeface="Open Sans" panose="020B0606030504020204" pitchFamily="34" charset="0"/>
                <a:hlinkClick r:id="rId3"/>
              </a:rPr>
              <a:t>http</a:t>
            </a:r>
            <a:r>
              <a:rPr lang="en-US" dirty="0">
                <a:latin typeface="Open Sans" panose="020B0606030504020204" pitchFamily="34" charset="0"/>
                <a:ea typeface="Open Sans" panose="020B0606030504020204" pitchFamily="34" charset="0"/>
                <a:cs typeface="Open Sans" panose="020B0606030504020204" pitchFamily="34" charset="0"/>
                <a:hlinkClick r:id="rId3"/>
              </a:rPr>
              <a:t>:/</a:t>
            </a:r>
            <a:r>
              <a:rPr lang="en-US" dirty="0" smtClean="0">
                <a:latin typeface="Open Sans" panose="020B0606030504020204" pitchFamily="34" charset="0"/>
                <a:ea typeface="Open Sans" panose="020B0606030504020204" pitchFamily="34" charset="0"/>
                <a:cs typeface="Open Sans" panose="020B0606030504020204" pitchFamily="34" charset="0"/>
                <a:hlinkClick r:id="rId3"/>
              </a:rPr>
              <a:t>/copyrightliteracy.org</a:t>
            </a:r>
            <a:r>
              <a:rPr lang="en-US" dirty="0" smtClean="0">
                <a:latin typeface="Open Sans" panose="020B0606030504020204" pitchFamily="34" charset="0"/>
                <a:ea typeface="Open Sans" panose="020B0606030504020204" pitchFamily="34" charset="0"/>
                <a:cs typeface="Open Sans" panose="020B0606030504020204" pitchFamily="34" charset="0"/>
              </a:rPr>
              <a:t>  </a:t>
            </a:r>
            <a:endParaRPr lang="en-GB" dirty="0" smtClean="0">
              <a:latin typeface="Open Sans" panose="020B0606030504020204" pitchFamily="34" charset="0"/>
              <a:ea typeface="Open Sans" panose="020B0606030504020204" pitchFamily="34" charset="0"/>
              <a:cs typeface="Open Sans" panose="020B0606030504020204" pitchFamily="34" charset="0"/>
            </a:endParaRPr>
          </a:p>
          <a:p>
            <a:endParaRPr lang="en-GB"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en-GB" dirty="0" smtClean="0">
                <a:latin typeface="Open Sans" panose="020B0606030504020204" pitchFamily="34" charset="0"/>
                <a:ea typeface="Open Sans" panose="020B0606030504020204" pitchFamily="34" charset="0"/>
                <a:cs typeface="Open Sans" panose="020B0606030504020204" pitchFamily="34" charset="0"/>
              </a:rPr>
              <a:t>Clip Art icons are from </a:t>
            </a:r>
            <a:r>
              <a:rPr lang="en-GB" dirty="0" smtClean="0">
                <a:latin typeface="Open Sans" panose="020B0606030504020204" pitchFamily="34" charset="0"/>
                <a:ea typeface="Open Sans" panose="020B0606030504020204" pitchFamily="34" charset="0"/>
                <a:cs typeface="Open Sans" panose="020B0606030504020204" pitchFamily="34" charset="0"/>
                <a:hlinkClick r:id="rId4"/>
              </a:rPr>
              <a:t>openclipart.org</a:t>
            </a:r>
            <a:r>
              <a:rPr lang="en-GB" dirty="0" smtClean="0">
                <a:latin typeface="Open Sans" panose="020B0606030504020204" pitchFamily="34" charset="0"/>
                <a:ea typeface="Open Sans" panose="020B0606030504020204" pitchFamily="34" charset="0"/>
                <a:cs typeface="Open Sans" panose="020B0606030504020204" pitchFamily="34" charset="0"/>
              </a:rPr>
              <a:t> </a:t>
            </a:r>
          </a:p>
        </p:txBody>
      </p:sp>
      <p:pic>
        <p:nvPicPr>
          <p:cNvPr id="1026" name="Picture 2" descr="http://mirrors.creativecommons.org/presskit/buttons/88x31/png/by-nc-sa.eu.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2958" y="5877272"/>
            <a:ext cx="1863497" cy="651992"/>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 name="Group 5"/>
          <p:cNvGrpSpPr>
            <a:grpSpLocks noChangeAspect="1"/>
          </p:cNvGrpSpPr>
          <p:nvPr/>
        </p:nvGrpSpPr>
        <p:grpSpPr>
          <a:xfrm>
            <a:off x="6660232" y="405223"/>
            <a:ext cx="1756709" cy="1274636"/>
            <a:chOff x="3277590" y="2990908"/>
            <a:chExt cx="2404781" cy="1744865"/>
          </a:xfrm>
        </p:grpSpPr>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12230" t="22535" r="10950" b="5399"/>
            <a:stretch/>
          </p:blipFill>
          <p:spPr>
            <a:xfrm>
              <a:off x="3277590" y="2990908"/>
              <a:ext cx="1241537" cy="174486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19127" y="2990908"/>
              <a:ext cx="1163244" cy="1744865"/>
            </a:xfrm>
            <a:prstGeom prst="rect">
              <a:avLst/>
            </a:prstGeom>
          </p:spPr>
        </p:pic>
      </p:grpSp>
    </p:spTree>
    <p:extLst>
      <p:ext uri="{BB962C8B-B14F-4D97-AF65-F5344CB8AC3E}">
        <p14:creationId xmlns:p14="http://schemas.microsoft.com/office/powerpoint/2010/main" val="25363330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TIMING" val="|6.9|3.8|7.5|3|5.6|4.3|9.5|9.1"/>
</p:tagLst>
</file>

<file path=ppt/tags/tag3.xml><?xml version="1.0" encoding="utf-8"?>
<p:tagLst xmlns:a="http://schemas.openxmlformats.org/drawingml/2006/main" xmlns:r="http://schemas.openxmlformats.org/officeDocument/2006/relationships" xmlns:p="http://schemas.openxmlformats.org/presentationml/2006/main">
  <p:tag name="TIMING" val="|1.2|5.3|6|3.7|10|1.9|14.2|5.1|1.7|6.9"/>
</p:tagLst>
</file>

<file path=ppt/tags/tag4.xml><?xml version="1.0" encoding="utf-8"?>
<p:tagLst xmlns:a="http://schemas.openxmlformats.org/drawingml/2006/main" xmlns:r="http://schemas.openxmlformats.org/officeDocument/2006/relationships" xmlns:p="http://schemas.openxmlformats.org/presentationml/2006/main">
  <p:tag name="TIMING" val="|1.6|2.4|3.5|17.5|2.4|15.5|5.2|6.2"/>
</p:tagLst>
</file>

<file path=ppt/tags/tag5.xml><?xml version="1.0" encoding="utf-8"?>
<p:tagLst xmlns:a="http://schemas.openxmlformats.org/drawingml/2006/main" xmlns:r="http://schemas.openxmlformats.org/officeDocument/2006/relationships" xmlns:p="http://schemas.openxmlformats.org/presentationml/2006/main">
  <p:tag name="TIMING" val="|7|1.9|1.1|12.4|9.4|3|4"/>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Essential.thmx</Template>
  <TotalTime>4008</TotalTime>
  <Words>1965</Words>
  <Application>Microsoft Office PowerPoint</Application>
  <PresentationFormat>On-screen Show (4:3)</PresentationFormat>
  <Paragraphs>394</Paragraphs>
  <Slides>56</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ＭＳ Ｐゴシック</vt:lpstr>
      <vt:lpstr>Arial</vt:lpstr>
      <vt:lpstr>Arial Black</vt:lpstr>
      <vt:lpstr>Calibri</vt:lpstr>
      <vt:lpstr>Open Sans</vt:lpstr>
      <vt:lpstr>Open Sans Regular</vt:lpstr>
      <vt:lpstr>Slabo 27px</vt:lpstr>
      <vt:lpstr>Wingdings</vt:lpstr>
      <vt:lpstr>Essential</vt:lpstr>
      <vt:lpstr>PowerPoint Presentation</vt:lpstr>
      <vt:lpstr>Running the card Game</vt:lpstr>
      <vt:lpstr>Overview</vt:lpstr>
      <vt:lpstr>Introductions</vt:lpstr>
      <vt:lpstr>Copyright Quiz</vt:lpstr>
      <vt:lpstr>PowerPoint Presentation</vt:lpstr>
      <vt:lpstr>Copyright Quiz</vt:lpstr>
      <vt:lpstr>Copyright Quiz</vt:lpstr>
      <vt:lpstr>Copyright Quiz</vt:lpstr>
      <vt:lpstr>Copyright Quiz</vt:lpstr>
      <vt:lpstr>Copyright Quiz</vt:lpstr>
      <vt:lpstr>Copyright: the game</vt:lpstr>
      <vt:lpstr>The rules</vt:lpstr>
      <vt:lpstr>Works</vt:lpstr>
      <vt:lpstr>Why consider types of Copyright work?</vt:lpstr>
      <vt:lpstr>Copyright works (1)</vt:lpstr>
      <vt:lpstr>Copyright works (2)</vt:lpstr>
      <vt:lpstr>round 1</vt:lpstr>
      <vt:lpstr>Usages</vt:lpstr>
      <vt:lpstr>Why consider types of Copyright usage?</vt:lpstr>
      <vt:lpstr>Copyright usages</vt:lpstr>
      <vt:lpstr>round 2</vt:lpstr>
      <vt:lpstr>round 2</vt:lpstr>
      <vt:lpstr>round 2</vt:lpstr>
      <vt:lpstr>round 2</vt:lpstr>
      <vt:lpstr>round 2</vt:lpstr>
      <vt:lpstr>Licences</vt:lpstr>
      <vt:lpstr>Why consider types of Copyright licence?</vt:lpstr>
      <vt:lpstr>Copyright licences (1)</vt:lpstr>
      <vt:lpstr>Copyright licences (2)</vt:lpstr>
      <vt:lpstr>round 3</vt:lpstr>
      <vt:lpstr>round 3</vt:lpstr>
      <vt:lpstr>The game: round 3</vt:lpstr>
      <vt:lpstr>Exceptions</vt:lpstr>
      <vt:lpstr>disclaimer</vt:lpstr>
      <vt:lpstr>Fair dealing</vt:lpstr>
      <vt:lpstr>Key Exceptions to Copyright 1</vt:lpstr>
      <vt:lpstr>Key Exceptions to Copyright 2</vt:lpstr>
      <vt:lpstr>Key Exceptions to Copyright 3</vt:lpstr>
      <vt:lpstr>Copyright exceptions</vt:lpstr>
      <vt:lpstr>Non-contractual override</vt:lpstr>
      <vt:lpstr>round 4</vt:lpstr>
      <vt:lpstr>round 4</vt:lpstr>
      <vt:lpstr>round 4</vt:lpstr>
      <vt:lpstr>PowerPoint Presentation</vt:lpstr>
      <vt:lpstr>PowerPoint Presentation</vt:lpstr>
      <vt:lpstr>round 4</vt:lpstr>
      <vt:lpstr>PowerPoint Presentation</vt:lpstr>
      <vt:lpstr>round 4</vt:lpstr>
      <vt:lpstr>PowerPoint Presentation</vt:lpstr>
      <vt:lpstr>round 4</vt:lpstr>
      <vt:lpstr>PowerPoint Presentation</vt:lpstr>
      <vt:lpstr>Chris and jane’s 3 top tips</vt:lpstr>
      <vt:lpstr>Further reading</vt:lpstr>
      <vt:lpstr>links</vt:lpstr>
      <vt:lpstr>Credits</vt:lpstr>
    </vt:vector>
  </TitlesOfParts>
  <Company>London School of Economics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Secker</dc:creator>
  <cp:lastModifiedBy>Chris Morrison</cp:lastModifiedBy>
  <cp:revision>314</cp:revision>
  <cp:lastPrinted>2015-09-24T09:34:51Z</cp:lastPrinted>
  <dcterms:created xsi:type="dcterms:W3CDTF">2015-01-11T12:14:17Z</dcterms:created>
  <dcterms:modified xsi:type="dcterms:W3CDTF">2017-07-12T15:56:17Z</dcterms:modified>
</cp:coreProperties>
</file>