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83"/>
  </p:notesMasterIdLst>
  <p:sldIdLst>
    <p:sldId id="263" r:id="rId2"/>
    <p:sldId id="262" r:id="rId3"/>
    <p:sldId id="257" r:id="rId4"/>
    <p:sldId id="351" r:id="rId5"/>
    <p:sldId id="259" r:id="rId6"/>
    <p:sldId id="321" r:id="rId7"/>
    <p:sldId id="322" r:id="rId8"/>
    <p:sldId id="323" r:id="rId9"/>
    <p:sldId id="324" r:id="rId10"/>
    <p:sldId id="325" r:id="rId11"/>
    <p:sldId id="326" r:id="rId12"/>
    <p:sldId id="260" r:id="rId13"/>
    <p:sldId id="327" r:id="rId14"/>
    <p:sldId id="303" r:id="rId15"/>
    <p:sldId id="306" r:id="rId16"/>
    <p:sldId id="304" r:id="rId17"/>
    <p:sldId id="305" r:id="rId18"/>
    <p:sldId id="265" r:id="rId19"/>
    <p:sldId id="307" r:id="rId20"/>
    <p:sldId id="308" r:id="rId21"/>
    <p:sldId id="266" r:id="rId22"/>
    <p:sldId id="285" r:id="rId23"/>
    <p:sldId id="328" r:id="rId24"/>
    <p:sldId id="329" r:id="rId25"/>
    <p:sldId id="330" r:id="rId26"/>
    <p:sldId id="331" r:id="rId27"/>
    <p:sldId id="309" r:id="rId28"/>
    <p:sldId id="310" r:id="rId29"/>
    <p:sldId id="267" r:id="rId30"/>
    <p:sldId id="311" r:id="rId31"/>
    <p:sldId id="286" r:id="rId32"/>
    <p:sldId id="335" r:id="rId33"/>
    <p:sldId id="336" r:id="rId34"/>
    <p:sldId id="334" r:id="rId35"/>
    <p:sldId id="333" r:id="rId36"/>
    <p:sldId id="332" r:id="rId37"/>
    <p:sldId id="349" r:id="rId38"/>
    <p:sldId id="312" r:id="rId39"/>
    <p:sldId id="314" r:id="rId40"/>
    <p:sldId id="346" r:id="rId41"/>
    <p:sldId id="348" r:id="rId42"/>
    <p:sldId id="347" r:id="rId43"/>
    <p:sldId id="342" r:id="rId44"/>
    <p:sldId id="269" r:id="rId45"/>
    <p:sldId id="280" r:id="rId46"/>
    <p:sldId id="270" r:id="rId47"/>
    <p:sldId id="271" r:id="rId48"/>
    <p:sldId id="272" r:id="rId49"/>
    <p:sldId id="273" r:id="rId50"/>
    <p:sldId id="274" r:id="rId51"/>
    <p:sldId id="279" r:id="rId52"/>
    <p:sldId id="275" r:id="rId53"/>
    <p:sldId id="276" r:id="rId54"/>
    <p:sldId id="277" r:id="rId55"/>
    <p:sldId id="278" r:id="rId56"/>
    <p:sldId id="281" r:id="rId57"/>
    <p:sldId id="282" r:id="rId58"/>
    <p:sldId id="283" r:id="rId59"/>
    <p:sldId id="315" r:id="rId60"/>
    <p:sldId id="316" r:id="rId61"/>
    <p:sldId id="317" r:id="rId62"/>
    <p:sldId id="318" r:id="rId63"/>
    <p:sldId id="319" r:id="rId64"/>
    <p:sldId id="337" r:id="rId65"/>
    <p:sldId id="300" r:id="rId66"/>
    <p:sldId id="338" r:id="rId67"/>
    <p:sldId id="343" r:id="rId68"/>
    <p:sldId id="354" r:id="rId69"/>
    <p:sldId id="301" r:id="rId70"/>
    <p:sldId id="355" r:id="rId71"/>
    <p:sldId id="340" r:id="rId72"/>
    <p:sldId id="356" r:id="rId73"/>
    <p:sldId id="341" r:id="rId74"/>
    <p:sldId id="357" r:id="rId75"/>
    <p:sldId id="352" r:id="rId76"/>
    <p:sldId id="358" r:id="rId77"/>
    <p:sldId id="353" r:id="rId78"/>
    <p:sldId id="359" r:id="rId79"/>
    <p:sldId id="284" r:id="rId80"/>
    <p:sldId id="313" r:id="rId81"/>
    <p:sldId id="345"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7" autoAdjust="0"/>
    <p:restoredTop sz="92321" autoAdjust="0"/>
  </p:normalViewPr>
  <p:slideViewPr>
    <p:cSldViewPr snapToObjects="1">
      <p:cViewPr>
        <p:scale>
          <a:sx n="75" d="100"/>
          <a:sy n="75" d="100"/>
        </p:scale>
        <p:origin x="-2664" y="-8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652E73-5781-46CD-ACB1-75BCDDDB2E54}"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6CCAA853-FA1D-4991-B95E-44112094A788}">
      <dgm:prSet phldrT="[Text]"/>
      <dgm:spPr/>
      <dgm:t>
        <a:bodyPr/>
        <a:lstStyle/>
        <a:p>
          <a:r>
            <a:rPr lang="en-GB" dirty="0" smtClean="0"/>
            <a:t>Hargreaves’ report May 2011</a:t>
          </a:r>
          <a:endParaRPr lang="en-GB" dirty="0"/>
        </a:p>
      </dgm:t>
    </dgm:pt>
    <dgm:pt modelId="{97B94853-9347-4BAC-82D9-022BD5A40985}" type="parTrans" cxnId="{0E6C4700-010D-4422-9A75-AB1C49500BFF}">
      <dgm:prSet/>
      <dgm:spPr/>
      <dgm:t>
        <a:bodyPr/>
        <a:lstStyle/>
        <a:p>
          <a:endParaRPr lang="en-GB"/>
        </a:p>
      </dgm:t>
    </dgm:pt>
    <dgm:pt modelId="{1EF008FD-86BB-4BAC-A43D-70276DC0E8A3}" type="sibTrans" cxnId="{0E6C4700-010D-4422-9A75-AB1C49500BFF}">
      <dgm:prSet/>
      <dgm:spPr/>
      <dgm:t>
        <a:bodyPr/>
        <a:lstStyle/>
        <a:p>
          <a:endParaRPr lang="en-GB"/>
        </a:p>
      </dgm:t>
    </dgm:pt>
    <dgm:pt modelId="{54B22B17-2234-4F3F-996C-676668DC6F2C}">
      <dgm:prSet phldrT="[Text]"/>
      <dgm:spPr/>
      <dgm:t>
        <a:bodyPr/>
        <a:lstStyle/>
        <a:p>
          <a:r>
            <a:rPr lang="en-GB" dirty="0" smtClean="0"/>
            <a:t>Government response August 2011</a:t>
          </a:r>
          <a:endParaRPr lang="en-GB" dirty="0"/>
        </a:p>
      </dgm:t>
    </dgm:pt>
    <dgm:pt modelId="{89BCB16F-06B4-44A6-86B9-F2A2CA78078D}" type="parTrans" cxnId="{90A6762F-2482-473A-AAF5-73839AFF847E}">
      <dgm:prSet/>
      <dgm:spPr/>
      <dgm:t>
        <a:bodyPr/>
        <a:lstStyle/>
        <a:p>
          <a:endParaRPr lang="en-GB"/>
        </a:p>
      </dgm:t>
    </dgm:pt>
    <dgm:pt modelId="{3D113F1D-B8C5-4856-A001-7E06A998C11F}" type="sibTrans" cxnId="{90A6762F-2482-473A-AAF5-73839AFF847E}">
      <dgm:prSet/>
      <dgm:spPr/>
      <dgm:t>
        <a:bodyPr/>
        <a:lstStyle/>
        <a:p>
          <a:endParaRPr lang="en-GB"/>
        </a:p>
      </dgm:t>
    </dgm:pt>
    <dgm:pt modelId="{CBDF136C-CB80-4A45-9FFE-10F97213D0BE}">
      <dgm:prSet/>
      <dgm:spPr/>
      <dgm:t>
        <a:bodyPr/>
        <a:lstStyle/>
        <a:p>
          <a:r>
            <a:rPr lang="en-GB" dirty="0" smtClean="0"/>
            <a:t>Copyright Hub launched July 2013</a:t>
          </a:r>
          <a:endParaRPr lang="en-GB" dirty="0"/>
        </a:p>
      </dgm:t>
    </dgm:pt>
    <dgm:pt modelId="{3E499B4C-B110-4AFB-AA2E-E013DC4D017B}" type="parTrans" cxnId="{7234DD13-6920-4EE4-B0E8-8279CDDBD5AB}">
      <dgm:prSet/>
      <dgm:spPr/>
      <dgm:t>
        <a:bodyPr/>
        <a:lstStyle/>
        <a:p>
          <a:endParaRPr lang="en-GB"/>
        </a:p>
      </dgm:t>
    </dgm:pt>
    <dgm:pt modelId="{C18D33EA-AD4F-4EFD-BE4E-05320F50C0DE}" type="sibTrans" cxnId="{7234DD13-6920-4EE4-B0E8-8279CDDBD5AB}">
      <dgm:prSet/>
      <dgm:spPr/>
      <dgm:t>
        <a:bodyPr/>
        <a:lstStyle/>
        <a:p>
          <a:endParaRPr lang="en-GB"/>
        </a:p>
      </dgm:t>
    </dgm:pt>
    <dgm:pt modelId="{0ADFE6D6-6ACD-45AE-BDE9-FBE79F514160}">
      <dgm:prSet/>
      <dgm:spPr/>
      <dgm:t>
        <a:bodyPr/>
        <a:lstStyle/>
        <a:p>
          <a:r>
            <a:rPr lang="en-GB" dirty="0" smtClean="0"/>
            <a:t>New exceptions legislation published March 2014</a:t>
          </a:r>
          <a:endParaRPr lang="en-GB" dirty="0"/>
        </a:p>
      </dgm:t>
    </dgm:pt>
    <dgm:pt modelId="{CBB73DE5-A2EF-498C-B853-0C2210DD6435}" type="parTrans" cxnId="{7A7FC61B-5243-4066-9A4B-5E71FC7CCE6C}">
      <dgm:prSet/>
      <dgm:spPr/>
      <dgm:t>
        <a:bodyPr/>
        <a:lstStyle/>
        <a:p>
          <a:endParaRPr lang="en-GB"/>
        </a:p>
      </dgm:t>
    </dgm:pt>
    <dgm:pt modelId="{C3D03426-341F-4A93-9032-17A15ED3D29A}" type="sibTrans" cxnId="{7A7FC61B-5243-4066-9A4B-5E71FC7CCE6C}">
      <dgm:prSet/>
      <dgm:spPr/>
      <dgm:t>
        <a:bodyPr/>
        <a:lstStyle/>
        <a:p>
          <a:endParaRPr lang="en-GB"/>
        </a:p>
      </dgm:t>
    </dgm:pt>
    <dgm:pt modelId="{9E61DB5F-390D-48BF-A8DE-D8F4D5C3826A}">
      <dgm:prSet/>
      <dgm:spPr/>
      <dgm:t>
        <a:bodyPr/>
        <a:lstStyle/>
        <a:p>
          <a:r>
            <a:rPr lang="en-GB" dirty="0" smtClean="0"/>
            <a:t>All new exceptions effective 1 October 2014</a:t>
          </a:r>
          <a:endParaRPr lang="en-GB" dirty="0"/>
        </a:p>
      </dgm:t>
    </dgm:pt>
    <dgm:pt modelId="{86C482F7-10DC-4DA7-B9CD-B81B060FF40C}" type="parTrans" cxnId="{F47C7ADB-283C-4712-A978-0358DCCEAF6F}">
      <dgm:prSet/>
      <dgm:spPr/>
      <dgm:t>
        <a:bodyPr/>
        <a:lstStyle/>
        <a:p>
          <a:endParaRPr lang="en-GB"/>
        </a:p>
      </dgm:t>
    </dgm:pt>
    <dgm:pt modelId="{FFDF9277-39A3-4B78-BFDA-CE7D29BCD515}" type="sibTrans" cxnId="{F47C7ADB-283C-4712-A978-0358DCCEAF6F}">
      <dgm:prSet/>
      <dgm:spPr/>
      <dgm:t>
        <a:bodyPr/>
        <a:lstStyle/>
        <a:p>
          <a:endParaRPr lang="en-GB"/>
        </a:p>
      </dgm:t>
    </dgm:pt>
    <dgm:pt modelId="{860A5A4B-EC18-47D9-8A01-CFC451197093}">
      <dgm:prSet phldrT="[Text]"/>
      <dgm:spPr/>
      <dgm:t>
        <a:bodyPr/>
        <a:lstStyle/>
        <a:p>
          <a:r>
            <a:rPr lang="en-GB" dirty="0" smtClean="0"/>
            <a:t>Enterprise &amp; Regulatory Reform (ERR) Act - Royal Assent April 2013</a:t>
          </a:r>
          <a:endParaRPr lang="en-GB" dirty="0"/>
        </a:p>
      </dgm:t>
    </dgm:pt>
    <dgm:pt modelId="{BDD20CEB-4C25-4FCE-953F-9CD299E9D96B}" type="parTrans" cxnId="{D8B32AEA-AC83-43DB-9C1F-08C801016135}">
      <dgm:prSet/>
      <dgm:spPr/>
      <dgm:t>
        <a:bodyPr/>
        <a:lstStyle/>
        <a:p>
          <a:endParaRPr lang="en-GB"/>
        </a:p>
      </dgm:t>
    </dgm:pt>
    <dgm:pt modelId="{973103BC-B9FF-4115-AEC5-30ADAE4B3836}" type="sibTrans" cxnId="{D8B32AEA-AC83-43DB-9C1F-08C801016135}">
      <dgm:prSet/>
      <dgm:spPr/>
      <dgm:t>
        <a:bodyPr/>
        <a:lstStyle/>
        <a:p>
          <a:endParaRPr lang="en-GB"/>
        </a:p>
      </dgm:t>
    </dgm:pt>
    <dgm:pt modelId="{ACE13C19-6573-47A8-9E8E-A817235E3DB9}" type="pres">
      <dgm:prSet presAssocID="{1D652E73-5781-46CD-ACB1-75BCDDDB2E54}" presName="Name0" presStyleCnt="0">
        <dgm:presLayoutVars>
          <dgm:dir/>
          <dgm:resizeHandles val="exact"/>
        </dgm:presLayoutVars>
      </dgm:prSet>
      <dgm:spPr/>
      <dgm:t>
        <a:bodyPr/>
        <a:lstStyle/>
        <a:p>
          <a:endParaRPr lang="en-GB"/>
        </a:p>
      </dgm:t>
    </dgm:pt>
    <dgm:pt modelId="{9C009479-FD8E-41C6-AB84-843A83DFA95F}" type="pres">
      <dgm:prSet presAssocID="{1D652E73-5781-46CD-ACB1-75BCDDDB2E54}" presName="arrow" presStyleLbl="bgShp" presStyleIdx="0" presStyleCnt="1"/>
      <dgm:spPr/>
      <dgm:t>
        <a:bodyPr/>
        <a:lstStyle/>
        <a:p>
          <a:endParaRPr lang="en-GB"/>
        </a:p>
      </dgm:t>
    </dgm:pt>
    <dgm:pt modelId="{6183EB00-F06C-4C23-8B85-357805C9689F}" type="pres">
      <dgm:prSet presAssocID="{1D652E73-5781-46CD-ACB1-75BCDDDB2E54}" presName="points" presStyleCnt="0"/>
      <dgm:spPr/>
      <dgm:t>
        <a:bodyPr/>
        <a:lstStyle/>
        <a:p>
          <a:endParaRPr lang="en-GB"/>
        </a:p>
      </dgm:t>
    </dgm:pt>
    <dgm:pt modelId="{4719976C-2CDF-4EB8-B828-92F7AE7DB91F}" type="pres">
      <dgm:prSet presAssocID="{6CCAA853-FA1D-4991-B95E-44112094A788}" presName="compositeA" presStyleCnt="0"/>
      <dgm:spPr/>
      <dgm:t>
        <a:bodyPr/>
        <a:lstStyle/>
        <a:p>
          <a:endParaRPr lang="en-GB"/>
        </a:p>
      </dgm:t>
    </dgm:pt>
    <dgm:pt modelId="{E6033441-7B42-4813-AD41-3FB9F4D0B5F5}" type="pres">
      <dgm:prSet presAssocID="{6CCAA853-FA1D-4991-B95E-44112094A788}" presName="textA" presStyleLbl="revTx" presStyleIdx="0" presStyleCnt="6">
        <dgm:presLayoutVars>
          <dgm:bulletEnabled val="1"/>
        </dgm:presLayoutVars>
      </dgm:prSet>
      <dgm:spPr/>
      <dgm:t>
        <a:bodyPr/>
        <a:lstStyle/>
        <a:p>
          <a:endParaRPr lang="en-GB"/>
        </a:p>
      </dgm:t>
    </dgm:pt>
    <dgm:pt modelId="{C19FED29-4886-41C8-A839-21B0F7F3A664}" type="pres">
      <dgm:prSet presAssocID="{6CCAA853-FA1D-4991-B95E-44112094A788}" presName="circleA" presStyleLbl="node1" presStyleIdx="0" presStyleCnt="6"/>
      <dgm:spPr/>
      <dgm:t>
        <a:bodyPr/>
        <a:lstStyle/>
        <a:p>
          <a:endParaRPr lang="en-GB"/>
        </a:p>
      </dgm:t>
    </dgm:pt>
    <dgm:pt modelId="{EE1C0AF5-29BC-41BD-827A-453CE7180183}" type="pres">
      <dgm:prSet presAssocID="{6CCAA853-FA1D-4991-B95E-44112094A788}" presName="spaceA" presStyleCnt="0"/>
      <dgm:spPr/>
      <dgm:t>
        <a:bodyPr/>
        <a:lstStyle/>
        <a:p>
          <a:endParaRPr lang="en-GB"/>
        </a:p>
      </dgm:t>
    </dgm:pt>
    <dgm:pt modelId="{8FE2B1FA-2E57-4F28-9AAA-7840E835FAC3}" type="pres">
      <dgm:prSet presAssocID="{1EF008FD-86BB-4BAC-A43D-70276DC0E8A3}" presName="space" presStyleCnt="0"/>
      <dgm:spPr/>
      <dgm:t>
        <a:bodyPr/>
        <a:lstStyle/>
        <a:p>
          <a:endParaRPr lang="en-GB"/>
        </a:p>
      </dgm:t>
    </dgm:pt>
    <dgm:pt modelId="{3BA603CD-EB55-408D-BAD9-519171ECEC97}" type="pres">
      <dgm:prSet presAssocID="{54B22B17-2234-4F3F-996C-676668DC6F2C}" presName="compositeB" presStyleCnt="0"/>
      <dgm:spPr/>
      <dgm:t>
        <a:bodyPr/>
        <a:lstStyle/>
        <a:p>
          <a:endParaRPr lang="en-GB"/>
        </a:p>
      </dgm:t>
    </dgm:pt>
    <dgm:pt modelId="{E043AE23-1543-420C-96EA-2FDB20C3C197}" type="pres">
      <dgm:prSet presAssocID="{54B22B17-2234-4F3F-996C-676668DC6F2C}" presName="textB" presStyleLbl="revTx" presStyleIdx="1" presStyleCnt="6">
        <dgm:presLayoutVars>
          <dgm:bulletEnabled val="1"/>
        </dgm:presLayoutVars>
      </dgm:prSet>
      <dgm:spPr/>
      <dgm:t>
        <a:bodyPr/>
        <a:lstStyle/>
        <a:p>
          <a:endParaRPr lang="en-GB"/>
        </a:p>
      </dgm:t>
    </dgm:pt>
    <dgm:pt modelId="{C5525973-500B-475A-B410-E9F5573C8429}" type="pres">
      <dgm:prSet presAssocID="{54B22B17-2234-4F3F-996C-676668DC6F2C}" presName="circleB" presStyleLbl="node1" presStyleIdx="1" presStyleCnt="6"/>
      <dgm:spPr/>
      <dgm:t>
        <a:bodyPr/>
        <a:lstStyle/>
        <a:p>
          <a:endParaRPr lang="en-GB"/>
        </a:p>
      </dgm:t>
    </dgm:pt>
    <dgm:pt modelId="{0E105B04-92E4-483E-B43E-D911B4715964}" type="pres">
      <dgm:prSet presAssocID="{54B22B17-2234-4F3F-996C-676668DC6F2C}" presName="spaceB" presStyleCnt="0"/>
      <dgm:spPr/>
      <dgm:t>
        <a:bodyPr/>
        <a:lstStyle/>
        <a:p>
          <a:endParaRPr lang="en-GB"/>
        </a:p>
      </dgm:t>
    </dgm:pt>
    <dgm:pt modelId="{B9FEF516-E8DB-4CC7-89C4-951EB26FBA7C}" type="pres">
      <dgm:prSet presAssocID="{3D113F1D-B8C5-4856-A001-7E06A998C11F}" presName="space" presStyleCnt="0"/>
      <dgm:spPr/>
      <dgm:t>
        <a:bodyPr/>
        <a:lstStyle/>
        <a:p>
          <a:endParaRPr lang="en-GB"/>
        </a:p>
      </dgm:t>
    </dgm:pt>
    <dgm:pt modelId="{AF88560B-2CAA-4C91-9EE7-7DDDD39B9DAE}" type="pres">
      <dgm:prSet presAssocID="{860A5A4B-EC18-47D9-8A01-CFC451197093}" presName="compositeA" presStyleCnt="0"/>
      <dgm:spPr/>
      <dgm:t>
        <a:bodyPr/>
        <a:lstStyle/>
        <a:p>
          <a:endParaRPr lang="en-GB"/>
        </a:p>
      </dgm:t>
    </dgm:pt>
    <dgm:pt modelId="{B9A02D9C-21A9-4729-81ED-9F06F598FD11}" type="pres">
      <dgm:prSet presAssocID="{860A5A4B-EC18-47D9-8A01-CFC451197093}" presName="textA" presStyleLbl="revTx" presStyleIdx="2" presStyleCnt="6">
        <dgm:presLayoutVars>
          <dgm:bulletEnabled val="1"/>
        </dgm:presLayoutVars>
      </dgm:prSet>
      <dgm:spPr/>
      <dgm:t>
        <a:bodyPr/>
        <a:lstStyle/>
        <a:p>
          <a:endParaRPr lang="en-GB"/>
        </a:p>
      </dgm:t>
    </dgm:pt>
    <dgm:pt modelId="{0CF558E0-7BFF-4900-AF2C-92D501292CCC}" type="pres">
      <dgm:prSet presAssocID="{860A5A4B-EC18-47D9-8A01-CFC451197093}" presName="circleA" presStyleLbl="node1" presStyleIdx="2" presStyleCnt="6"/>
      <dgm:spPr/>
      <dgm:t>
        <a:bodyPr/>
        <a:lstStyle/>
        <a:p>
          <a:endParaRPr lang="en-GB"/>
        </a:p>
      </dgm:t>
    </dgm:pt>
    <dgm:pt modelId="{6F718375-80D7-4D6A-ADE0-59C5284FC984}" type="pres">
      <dgm:prSet presAssocID="{860A5A4B-EC18-47D9-8A01-CFC451197093}" presName="spaceA" presStyleCnt="0"/>
      <dgm:spPr/>
      <dgm:t>
        <a:bodyPr/>
        <a:lstStyle/>
        <a:p>
          <a:endParaRPr lang="en-GB"/>
        </a:p>
      </dgm:t>
    </dgm:pt>
    <dgm:pt modelId="{80C0C991-E86B-4994-9415-7C16CB1090E1}" type="pres">
      <dgm:prSet presAssocID="{973103BC-B9FF-4115-AEC5-30ADAE4B3836}" presName="space" presStyleCnt="0"/>
      <dgm:spPr/>
      <dgm:t>
        <a:bodyPr/>
        <a:lstStyle/>
        <a:p>
          <a:endParaRPr lang="en-GB"/>
        </a:p>
      </dgm:t>
    </dgm:pt>
    <dgm:pt modelId="{19DD1AD1-AE10-467A-8477-A36BCAC02133}" type="pres">
      <dgm:prSet presAssocID="{CBDF136C-CB80-4A45-9FFE-10F97213D0BE}" presName="compositeB" presStyleCnt="0"/>
      <dgm:spPr/>
      <dgm:t>
        <a:bodyPr/>
        <a:lstStyle/>
        <a:p>
          <a:endParaRPr lang="en-GB"/>
        </a:p>
      </dgm:t>
    </dgm:pt>
    <dgm:pt modelId="{28B17144-3FB1-4D58-B7B8-2FC7777CCA67}" type="pres">
      <dgm:prSet presAssocID="{CBDF136C-CB80-4A45-9FFE-10F97213D0BE}" presName="textB" presStyleLbl="revTx" presStyleIdx="3" presStyleCnt="6">
        <dgm:presLayoutVars>
          <dgm:bulletEnabled val="1"/>
        </dgm:presLayoutVars>
      </dgm:prSet>
      <dgm:spPr/>
      <dgm:t>
        <a:bodyPr/>
        <a:lstStyle/>
        <a:p>
          <a:endParaRPr lang="en-GB"/>
        </a:p>
      </dgm:t>
    </dgm:pt>
    <dgm:pt modelId="{56CD89B9-5966-43CE-A44A-58AA6957D1C5}" type="pres">
      <dgm:prSet presAssocID="{CBDF136C-CB80-4A45-9FFE-10F97213D0BE}" presName="circleB" presStyleLbl="node1" presStyleIdx="3" presStyleCnt="6"/>
      <dgm:spPr/>
      <dgm:t>
        <a:bodyPr/>
        <a:lstStyle/>
        <a:p>
          <a:endParaRPr lang="en-GB"/>
        </a:p>
      </dgm:t>
    </dgm:pt>
    <dgm:pt modelId="{43A8DBF8-0752-4312-9B74-2CEC7A874E4E}" type="pres">
      <dgm:prSet presAssocID="{CBDF136C-CB80-4A45-9FFE-10F97213D0BE}" presName="spaceB" presStyleCnt="0"/>
      <dgm:spPr/>
      <dgm:t>
        <a:bodyPr/>
        <a:lstStyle/>
        <a:p>
          <a:endParaRPr lang="en-GB"/>
        </a:p>
      </dgm:t>
    </dgm:pt>
    <dgm:pt modelId="{CB0C41A6-38B7-408D-9DBD-1C77C617D723}" type="pres">
      <dgm:prSet presAssocID="{C18D33EA-AD4F-4EFD-BE4E-05320F50C0DE}" presName="space" presStyleCnt="0"/>
      <dgm:spPr/>
      <dgm:t>
        <a:bodyPr/>
        <a:lstStyle/>
        <a:p>
          <a:endParaRPr lang="en-GB"/>
        </a:p>
      </dgm:t>
    </dgm:pt>
    <dgm:pt modelId="{47700E62-3F8E-4AFF-9DEB-1D1D0EFD4908}" type="pres">
      <dgm:prSet presAssocID="{0ADFE6D6-6ACD-45AE-BDE9-FBE79F514160}" presName="compositeA" presStyleCnt="0"/>
      <dgm:spPr/>
      <dgm:t>
        <a:bodyPr/>
        <a:lstStyle/>
        <a:p>
          <a:endParaRPr lang="en-GB"/>
        </a:p>
      </dgm:t>
    </dgm:pt>
    <dgm:pt modelId="{B247E87D-6694-4FA5-A38C-DD58702CF9DB}" type="pres">
      <dgm:prSet presAssocID="{0ADFE6D6-6ACD-45AE-BDE9-FBE79F514160}" presName="textA" presStyleLbl="revTx" presStyleIdx="4" presStyleCnt="6">
        <dgm:presLayoutVars>
          <dgm:bulletEnabled val="1"/>
        </dgm:presLayoutVars>
      </dgm:prSet>
      <dgm:spPr/>
      <dgm:t>
        <a:bodyPr/>
        <a:lstStyle/>
        <a:p>
          <a:endParaRPr lang="en-GB"/>
        </a:p>
      </dgm:t>
    </dgm:pt>
    <dgm:pt modelId="{45E21251-0C63-4DA9-8102-0DE1E02EFE56}" type="pres">
      <dgm:prSet presAssocID="{0ADFE6D6-6ACD-45AE-BDE9-FBE79F514160}" presName="circleA" presStyleLbl="node1" presStyleIdx="4" presStyleCnt="6"/>
      <dgm:spPr/>
      <dgm:t>
        <a:bodyPr/>
        <a:lstStyle/>
        <a:p>
          <a:endParaRPr lang="en-GB"/>
        </a:p>
      </dgm:t>
    </dgm:pt>
    <dgm:pt modelId="{227307BE-D693-4EFC-AA51-A6CF4100BF9B}" type="pres">
      <dgm:prSet presAssocID="{0ADFE6D6-6ACD-45AE-BDE9-FBE79F514160}" presName="spaceA" presStyleCnt="0"/>
      <dgm:spPr/>
      <dgm:t>
        <a:bodyPr/>
        <a:lstStyle/>
        <a:p>
          <a:endParaRPr lang="en-GB"/>
        </a:p>
      </dgm:t>
    </dgm:pt>
    <dgm:pt modelId="{90A8CAEF-DA92-4EDB-AF68-32EF9E7ACB53}" type="pres">
      <dgm:prSet presAssocID="{C3D03426-341F-4A93-9032-17A15ED3D29A}" presName="space" presStyleCnt="0"/>
      <dgm:spPr/>
      <dgm:t>
        <a:bodyPr/>
        <a:lstStyle/>
        <a:p>
          <a:endParaRPr lang="en-GB"/>
        </a:p>
      </dgm:t>
    </dgm:pt>
    <dgm:pt modelId="{09ABE999-EF55-4922-ABAF-5AFD8C868385}" type="pres">
      <dgm:prSet presAssocID="{9E61DB5F-390D-48BF-A8DE-D8F4D5C3826A}" presName="compositeB" presStyleCnt="0"/>
      <dgm:spPr/>
      <dgm:t>
        <a:bodyPr/>
        <a:lstStyle/>
        <a:p>
          <a:endParaRPr lang="en-GB"/>
        </a:p>
      </dgm:t>
    </dgm:pt>
    <dgm:pt modelId="{9BC4B41B-CE4C-4A9F-AB26-CC063C7722D5}" type="pres">
      <dgm:prSet presAssocID="{9E61DB5F-390D-48BF-A8DE-D8F4D5C3826A}" presName="textB" presStyleLbl="revTx" presStyleIdx="5" presStyleCnt="6" custScaleX="117214">
        <dgm:presLayoutVars>
          <dgm:bulletEnabled val="1"/>
        </dgm:presLayoutVars>
      </dgm:prSet>
      <dgm:spPr/>
      <dgm:t>
        <a:bodyPr/>
        <a:lstStyle/>
        <a:p>
          <a:endParaRPr lang="en-GB"/>
        </a:p>
      </dgm:t>
    </dgm:pt>
    <dgm:pt modelId="{F7883ADF-0707-48E2-8951-45A9DC9B4835}" type="pres">
      <dgm:prSet presAssocID="{9E61DB5F-390D-48BF-A8DE-D8F4D5C3826A}" presName="circleB" presStyleLbl="node1" presStyleIdx="5" presStyleCnt="6"/>
      <dgm:spPr/>
      <dgm:t>
        <a:bodyPr/>
        <a:lstStyle/>
        <a:p>
          <a:endParaRPr lang="en-GB"/>
        </a:p>
      </dgm:t>
    </dgm:pt>
    <dgm:pt modelId="{99D1B893-AF49-409D-AD85-1607F689F6CF}" type="pres">
      <dgm:prSet presAssocID="{9E61DB5F-390D-48BF-A8DE-D8F4D5C3826A}" presName="spaceB" presStyleCnt="0"/>
      <dgm:spPr/>
      <dgm:t>
        <a:bodyPr/>
        <a:lstStyle/>
        <a:p>
          <a:endParaRPr lang="en-GB"/>
        </a:p>
      </dgm:t>
    </dgm:pt>
  </dgm:ptLst>
  <dgm:cxnLst>
    <dgm:cxn modelId="{0E6C4700-010D-4422-9A75-AB1C49500BFF}" srcId="{1D652E73-5781-46CD-ACB1-75BCDDDB2E54}" destId="{6CCAA853-FA1D-4991-B95E-44112094A788}" srcOrd="0" destOrd="0" parTransId="{97B94853-9347-4BAC-82D9-022BD5A40985}" sibTransId="{1EF008FD-86BB-4BAC-A43D-70276DC0E8A3}"/>
    <dgm:cxn modelId="{26E6093B-2E95-474E-BE6A-38B06E6830E9}" type="presOf" srcId="{1D652E73-5781-46CD-ACB1-75BCDDDB2E54}" destId="{ACE13C19-6573-47A8-9E8E-A817235E3DB9}" srcOrd="0" destOrd="0" presId="urn:microsoft.com/office/officeart/2005/8/layout/hProcess11"/>
    <dgm:cxn modelId="{FA2260E8-433B-4D13-9D5A-09C7D49B0382}" type="presOf" srcId="{9E61DB5F-390D-48BF-A8DE-D8F4D5C3826A}" destId="{9BC4B41B-CE4C-4A9F-AB26-CC063C7722D5}" srcOrd="0" destOrd="0" presId="urn:microsoft.com/office/officeart/2005/8/layout/hProcess11"/>
    <dgm:cxn modelId="{11E18EBF-98F9-4F3E-B0BF-287B808AA664}" type="presOf" srcId="{6CCAA853-FA1D-4991-B95E-44112094A788}" destId="{E6033441-7B42-4813-AD41-3FB9F4D0B5F5}" srcOrd="0" destOrd="0" presId="urn:microsoft.com/office/officeart/2005/8/layout/hProcess11"/>
    <dgm:cxn modelId="{7A7FC61B-5243-4066-9A4B-5E71FC7CCE6C}" srcId="{1D652E73-5781-46CD-ACB1-75BCDDDB2E54}" destId="{0ADFE6D6-6ACD-45AE-BDE9-FBE79F514160}" srcOrd="4" destOrd="0" parTransId="{CBB73DE5-A2EF-498C-B853-0C2210DD6435}" sibTransId="{C3D03426-341F-4A93-9032-17A15ED3D29A}"/>
    <dgm:cxn modelId="{A9E5340D-0513-471F-B409-00A8C1980044}" type="presOf" srcId="{860A5A4B-EC18-47D9-8A01-CFC451197093}" destId="{B9A02D9C-21A9-4729-81ED-9F06F598FD11}" srcOrd="0" destOrd="0" presId="urn:microsoft.com/office/officeart/2005/8/layout/hProcess11"/>
    <dgm:cxn modelId="{7234DD13-6920-4EE4-B0E8-8279CDDBD5AB}" srcId="{1D652E73-5781-46CD-ACB1-75BCDDDB2E54}" destId="{CBDF136C-CB80-4A45-9FFE-10F97213D0BE}" srcOrd="3" destOrd="0" parTransId="{3E499B4C-B110-4AFB-AA2E-E013DC4D017B}" sibTransId="{C18D33EA-AD4F-4EFD-BE4E-05320F50C0DE}"/>
    <dgm:cxn modelId="{78058CF5-C497-4F5D-A3D9-B75F031DA85A}" type="presOf" srcId="{CBDF136C-CB80-4A45-9FFE-10F97213D0BE}" destId="{28B17144-3FB1-4D58-B7B8-2FC7777CCA67}" srcOrd="0" destOrd="0" presId="urn:microsoft.com/office/officeart/2005/8/layout/hProcess11"/>
    <dgm:cxn modelId="{F47C7ADB-283C-4712-A978-0358DCCEAF6F}" srcId="{1D652E73-5781-46CD-ACB1-75BCDDDB2E54}" destId="{9E61DB5F-390D-48BF-A8DE-D8F4D5C3826A}" srcOrd="5" destOrd="0" parTransId="{86C482F7-10DC-4DA7-B9CD-B81B060FF40C}" sibTransId="{FFDF9277-39A3-4B78-BFDA-CE7D29BCD515}"/>
    <dgm:cxn modelId="{D8B32AEA-AC83-43DB-9C1F-08C801016135}" srcId="{1D652E73-5781-46CD-ACB1-75BCDDDB2E54}" destId="{860A5A4B-EC18-47D9-8A01-CFC451197093}" srcOrd="2" destOrd="0" parTransId="{BDD20CEB-4C25-4FCE-953F-9CD299E9D96B}" sibTransId="{973103BC-B9FF-4115-AEC5-30ADAE4B3836}"/>
    <dgm:cxn modelId="{FDF55BBA-119B-4666-B3E8-91502700B6C0}" type="presOf" srcId="{54B22B17-2234-4F3F-996C-676668DC6F2C}" destId="{E043AE23-1543-420C-96EA-2FDB20C3C197}" srcOrd="0" destOrd="0" presId="urn:microsoft.com/office/officeart/2005/8/layout/hProcess11"/>
    <dgm:cxn modelId="{90A6762F-2482-473A-AAF5-73839AFF847E}" srcId="{1D652E73-5781-46CD-ACB1-75BCDDDB2E54}" destId="{54B22B17-2234-4F3F-996C-676668DC6F2C}" srcOrd="1" destOrd="0" parTransId="{89BCB16F-06B4-44A6-86B9-F2A2CA78078D}" sibTransId="{3D113F1D-B8C5-4856-A001-7E06A998C11F}"/>
    <dgm:cxn modelId="{428F5490-227B-46E9-91C5-700B11919967}" type="presOf" srcId="{0ADFE6D6-6ACD-45AE-BDE9-FBE79F514160}" destId="{B247E87D-6694-4FA5-A38C-DD58702CF9DB}" srcOrd="0" destOrd="0" presId="urn:microsoft.com/office/officeart/2005/8/layout/hProcess11"/>
    <dgm:cxn modelId="{2B419A03-82CC-4723-B10A-943F9D7F2F9E}" type="presParOf" srcId="{ACE13C19-6573-47A8-9E8E-A817235E3DB9}" destId="{9C009479-FD8E-41C6-AB84-843A83DFA95F}" srcOrd="0" destOrd="0" presId="urn:microsoft.com/office/officeart/2005/8/layout/hProcess11"/>
    <dgm:cxn modelId="{8A88C0EE-9BB9-4294-AD96-D3D44E74C36D}" type="presParOf" srcId="{ACE13C19-6573-47A8-9E8E-A817235E3DB9}" destId="{6183EB00-F06C-4C23-8B85-357805C9689F}" srcOrd="1" destOrd="0" presId="urn:microsoft.com/office/officeart/2005/8/layout/hProcess11"/>
    <dgm:cxn modelId="{4549BE8D-CF95-4F50-8B02-9B36170320E4}" type="presParOf" srcId="{6183EB00-F06C-4C23-8B85-357805C9689F}" destId="{4719976C-2CDF-4EB8-B828-92F7AE7DB91F}" srcOrd="0" destOrd="0" presId="urn:microsoft.com/office/officeart/2005/8/layout/hProcess11"/>
    <dgm:cxn modelId="{52DC562F-2A01-4CA9-ADCB-A9EFF0AD1202}" type="presParOf" srcId="{4719976C-2CDF-4EB8-B828-92F7AE7DB91F}" destId="{E6033441-7B42-4813-AD41-3FB9F4D0B5F5}" srcOrd="0" destOrd="0" presId="urn:microsoft.com/office/officeart/2005/8/layout/hProcess11"/>
    <dgm:cxn modelId="{80E6E4AC-29B6-4B7D-8A35-ECB935403CA1}" type="presParOf" srcId="{4719976C-2CDF-4EB8-B828-92F7AE7DB91F}" destId="{C19FED29-4886-41C8-A839-21B0F7F3A664}" srcOrd="1" destOrd="0" presId="urn:microsoft.com/office/officeart/2005/8/layout/hProcess11"/>
    <dgm:cxn modelId="{8D299BDB-D7A0-4293-A5A5-C63185BADF5A}" type="presParOf" srcId="{4719976C-2CDF-4EB8-B828-92F7AE7DB91F}" destId="{EE1C0AF5-29BC-41BD-827A-453CE7180183}" srcOrd="2" destOrd="0" presId="urn:microsoft.com/office/officeart/2005/8/layout/hProcess11"/>
    <dgm:cxn modelId="{E43F3DD6-1381-401B-A922-8E9D158E4B6B}" type="presParOf" srcId="{6183EB00-F06C-4C23-8B85-357805C9689F}" destId="{8FE2B1FA-2E57-4F28-9AAA-7840E835FAC3}" srcOrd="1" destOrd="0" presId="urn:microsoft.com/office/officeart/2005/8/layout/hProcess11"/>
    <dgm:cxn modelId="{5129875D-E562-4C99-832F-38BB0BC8BDA1}" type="presParOf" srcId="{6183EB00-F06C-4C23-8B85-357805C9689F}" destId="{3BA603CD-EB55-408D-BAD9-519171ECEC97}" srcOrd="2" destOrd="0" presId="urn:microsoft.com/office/officeart/2005/8/layout/hProcess11"/>
    <dgm:cxn modelId="{E7539B45-9905-49D5-BF50-46A5C7240C07}" type="presParOf" srcId="{3BA603CD-EB55-408D-BAD9-519171ECEC97}" destId="{E043AE23-1543-420C-96EA-2FDB20C3C197}" srcOrd="0" destOrd="0" presId="urn:microsoft.com/office/officeart/2005/8/layout/hProcess11"/>
    <dgm:cxn modelId="{3F328972-E008-4E32-A9FC-212774891147}" type="presParOf" srcId="{3BA603CD-EB55-408D-BAD9-519171ECEC97}" destId="{C5525973-500B-475A-B410-E9F5573C8429}" srcOrd="1" destOrd="0" presId="urn:microsoft.com/office/officeart/2005/8/layout/hProcess11"/>
    <dgm:cxn modelId="{C4CB5B18-CCD1-4B58-9873-F9FAE78128B2}" type="presParOf" srcId="{3BA603CD-EB55-408D-BAD9-519171ECEC97}" destId="{0E105B04-92E4-483E-B43E-D911B4715964}" srcOrd="2" destOrd="0" presId="urn:microsoft.com/office/officeart/2005/8/layout/hProcess11"/>
    <dgm:cxn modelId="{00562ADD-CB9B-4F6B-A58B-836BCDF5AA9F}" type="presParOf" srcId="{6183EB00-F06C-4C23-8B85-357805C9689F}" destId="{B9FEF516-E8DB-4CC7-89C4-951EB26FBA7C}" srcOrd="3" destOrd="0" presId="urn:microsoft.com/office/officeart/2005/8/layout/hProcess11"/>
    <dgm:cxn modelId="{6506F8FB-FAF3-4AF1-9934-EF8E8D4928B3}" type="presParOf" srcId="{6183EB00-F06C-4C23-8B85-357805C9689F}" destId="{AF88560B-2CAA-4C91-9EE7-7DDDD39B9DAE}" srcOrd="4" destOrd="0" presId="urn:microsoft.com/office/officeart/2005/8/layout/hProcess11"/>
    <dgm:cxn modelId="{B102667B-35B6-470D-ADB1-F749C0880C97}" type="presParOf" srcId="{AF88560B-2CAA-4C91-9EE7-7DDDD39B9DAE}" destId="{B9A02D9C-21A9-4729-81ED-9F06F598FD11}" srcOrd="0" destOrd="0" presId="urn:microsoft.com/office/officeart/2005/8/layout/hProcess11"/>
    <dgm:cxn modelId="{57287120-FEAF-4950-BE00-60187AB0C864}" type="presParOf" srcId="{AF88560B-2CAA-4C91-9EE7-7DDDD39B9DAE}" destId="{0CF558E0-7BFF-4900-AF2C-92D501292CCC}" srcOrd="1" destOrd="0" presId="urn:microsoft.com/office/officeart/2005/8/layout/hProcess11"/>
    <dgm:cxn modelId="{71418828-F291-4AA4-A74D-64F9E5E781F2}" type="presParOf" srcId="{AF88560B-2CAA-4C91-9EE7-7DDDD39B9DAE}" destId="{6F718375-80D7-4D6A-ADE0-59C5284FC984}" srcOrd="2" destOrd="0" presId="urn:microsoft.com/office/officeart/2005/8/layout/hProcess11"/>
    <dgm:cxn modelId="{B777C60B-A08A-42B3-8E88-B13AA2FBA183}" type="presParOf" srcId="{6183EB00-F06C-4C23-8B85-357805C9689F}" destId="{80C0C991-E86B-4994-9415-7C16CB1090E1}" srcOrd="5" destOrd="0" presId="urn:microsoft.com/office/officeart/2005/8/layout/hProcess11"/>
    <dgm:cxn modelId="{0A1F59DF-87E1-4F8F-B79C-7E2B856B42C1}" type="presParOf" srcId="{6183EB00-F06C-4C23-8B85-357805C9689F}" destId="{19DD1AD1-AE10-467A-8477-A36BCAC02133}" srcOrd="6" destOrd="0" presId="urn:microsoft.com/office/officeart/2005/8/layout/hProcess11"/>
    <dgm:cxn modelId="{CE7E548C-CC74-4ED5-BBA0-D8EFF57D015D}" type="presParOf" srcId="{19DD1AD1-AE10-467A-8477-A36BCAC02133}" destId="{28B17144-3FB1-4D58-B7B8-2FC7777CCA67}" srcOrd="0" destOrd="0" presId="urn:microsoft.com/office/officeart/2005/8/layout/hProcess11"/>
    <dgm:cxn modelId="{7AD6D059-2A3C-4B25-A484-24E956E4246B}" type="presParOf" srcId="{19DD1AD1-AE10-467A-8477-A36BCAC02133}" destId="{56CD89B9-5966-43CE-A44A-58AA6957D1C5}" srcOrd="1" destOrd="0" presId="urn:microsoft.com/office/officeart/2005/8/layout/hProcess11"/>
    <dgm:cxn modelId="{4F872086-B228-43EE-9EFB-7C16FDF9CF39}" type="presParOf" srcId="{19DD1AD1-AE10-467A-8477-A36BCAC02133}" destId="{43A8DBF8-0752-4312-9B74-2CEC7A874E4E}" srcOrd="2" destOrd="0" presId="urn:microsoft.com/office/officeart/2005/8/layout/hProcess11"/>
    <dgm:cxn modelId="{1A31E27F-CFFA-41A5-9C42-428F415DC4EC}" type="presParOf" srcId="{6183EB00-F06C-4C23-8B85-357805C9689F}" destId="{CB0C41A6-38B7-408D-9DBD-1C77C617D723}" srcOrd="7" destOrd="0" presId="urn:microsoft.com/office/officeart/2005/8/layout/hProcess11"/>
    <dgm:cxn modelId="{402FD4CE-7E19-458F-8C27-EDB0AC9CF95E}" type="presParOf" srcId="{6183EB00-F06C-4C23-8B85-357805C9689F}" destId="{47700E62-3F8E-4AFF-9DEB-1D1D0EFD4908}" srcOrd="8" destOrd="0" presId="urn:microsoft.com/office/officeart/2005/8/layout/hProcess11"/>
    <dgm:cxn modelId="{FD8BD4B9-8907-4876-B1AE-A0E5CC921B14}" type="presParOf" srcId="{47700E62-3F8E-4AFF-9DEB-1D1D0EFD4908}" destId="{B247E87D-6694-4FA5-A38C-DD58702CF9DB}" srcOrd="0" destOrd="0" presId="urn:microsoft.com/office/officeart/2005/8/layout/hProcess11"/>
    <dgm:cxn modelId="{2F14006A-F680-4D74-B806-30342DA6970F}" type="presParOf" srcId="{47700E62-3F8E-4AFF-9DEB-1D1D0EFD4908}" destId="{45E21251-0C63-4DA9-8102-0DE1E02EFE56}" srcOrd="1" destOrd="0" presId="urn:microsoft.com/office/officeart/2005/8/layout/hProcess11"/>
    <dgm:cxn modelId="{1CC6FDD0-939E-44A5-B2A5-E82C6BC0B6FF}" type="presParOf" srcId="{47700E62-3F8E-4AFF-9DEB-1D1D0EFD4908}" destId="{227307BE-D693-4EFC-AA51-A6CF4100BF9B}" srcOrd="2" destOrd="0" presId="urn:microsoft.com/office/officeart/2005/8/layout/hProcess11"/>
    <dgm:cxn modelId="{57BAC0A4-5265-4795-81B8-98BE1085DA69}" type="presParOf" srcId="{6183EB00-F06C-4C23-8B85-357805C9689F}" destId="{90A8CAEF-DA92-4EDB-AF68-32EF9E7ACB53}" srcOrd="9" destOrd="0" presId="urn:microsoft.com/office/officeart/2005/8/layout/hProcess11"/>
    <dgm:cxn modelId="{431D1146-35A3-4AC7-B0CF-D1BE38E4EF5D}" type="presParOf" srcId="{6183EB00-F06C-4C23-8B85-357805C9689F}" destId="{09ABE999-EF55-4922-ABAF-5AFD8C868385}" srcOrd="10" destOrd="0" presId="urn:microsoft.com/office/officeart/2005/8/layout/hProcess11"/>
    <dgm:cxn modelId="{55496E59-1736-4086-8ACA-53C4EF9BD539}" type="presParOf" srcId="{09ABE999-EF55-4922-ABAF-5AFD8C868385}" destId="{9BC4B41B-CE4C-4A9F-AB26-CC063C7722D5}" srcOrd="0" destOrd="0" presId="urn:microsoft.com/office/officeart/2005/8/layout/hProcess11"/>
    <dgm:cxn modelId="{C2465C02-F529-40AD-8C08-19BE02F564CD}" type="presParOf" srcId="{09ABE999-EF55-4922-ABAF-5AFD8C868385}" destId="{F7883ADF-0707-48E2-8951-45A9DC9B4835}" srcOrd="1" destOrd="0" presId="urn:microsoft.com/office/officeart/2005/8/layout/hProcess11"/>
    <dgm:cxn modelId="{4EDB3679-7980-4003-8501-60E2365E7266}" type="presParOf" srcId="{09ABE999-EF55-4922-ABAF-5AFD8C868385}" destId="{99D1B893-AF49-409D-AD85-1607F689F6CF}"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ABB8E5-F53B-8E44-84CF-29CB3B693100}" type="datetimeFigureOut">
              <a:rPr lang="en-US" smtClean="0"/>
              <a:pPr/>
              <a:t>3/27/2015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8855B7-F6A2-9E45-93F9-7BBC876BFA01}" type="slidenum">
              <a:rPr lang="en-US" smtClean="0"/>
              <a:pPr/>
              <a:t>‹#›</a:t>
            </a:fld>
            <a:endParaRPr lang="en-US"/>
          </a:p>
        </p:txBody>
      </p:sp>
    </p:spTree>
    <p:extLst>
      <p:ext uri="{BB962C8B-B14F-4D97-AF65-F5344CB8AC3E}">
        <p14:creationId xmlns:p14="http://schemas.microsoft.com/office/powerpoint/2010/main" val="2913808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a:t>
            </a:fld>
            <a:endParaRPr lang="en-US"/>
          </a:p>
        </p:txBody>
      </p:sp>
    </p:spTree>
    <p:extLst>
      <p:ext uri="{BB962C8B-B14F-4D97-AF65-F5344CB8AC3E}">
        <p14:creationId xmlns:p14="http://schemas.microsoft.com/office/powerpoint/2010/main" val="3204882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15</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17</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20</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28</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Out of all the copyright exceptions,</a:t>
            </a:r>
            <a:r>
              <a:rPr lang="en-GB" baseline="0" dirty="0" smtClean="0"/>
              <a:t> perhaps the most important thing is that they are not subject to override by contract.</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58</a:t>
            </a:fld>
            <a:endParaRPr lang="en-US"/>
          </a:p>
        </p:txBody>
      </p:sp>
    </p:spTree>
    <p:extLst>
      <p:ext uri="{BB962C8B-B14F-4D97-AF65-F5344CB8AC3E}">
        <p14:creationId xmlns:p14="http://schemas.microsoft.com/office/powerpoint/2010/main" val="2519706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BC325779-A61C-374A-9BF3-F4EFE7DE1DED}" type="slidenum">
              <a:rPr lang="en-GB" smtClean="0"/>
              <a:pPr eaLnBrk="1" hangingPunct="1">
                <a:defRPr/>
              </a:pPr>
              <a:t>79</a:t>
            </a:fld>
            <a:endParaRPr lang="en-GB"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12527C-95D9-2A47-B5FA-AEA6325587B7}" type="datetimeFigureOut">
              <a:rPr lang="en-US" smtClean="0"/>
              <a:pPr/>
              <a:t>3/27/2015</a:t>
            </a:fld>
            <a:endParaRPr lang="en-US"/>
          </a:p>
        </p:txBody>
      </p:sp>
      <p:sp>
        <p:nvSpPr>
          <p:cNvPr id="6" name="Footer Placeholder 5"/>
          <p:cNvSpPr>
            <a:spLocks noGrp="1"/>
          </p:cNvSpPr>
          <p:nvPr>
            <p:ph type="ftr" sz="quarter" idx="11"/>
          </p:nvPr>
        </p:nvSpPr>
        <p:spPr/>
        <p:txBody>
          <a:bodyPr/>
          <a:lstStyle/>
          <a:p>
            <a:r>
              <a:rPr lang="en-US" dirty="0" smtClean="0"/>
              <a:t>SCONUL Copyright Training: January / February 2015</a:t>
            </a:r>
          </a:p>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8E82EF6-FDBB-DC42-977E-D7829A5F248A}"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24937"/>
          </a:xfrm>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49989"/>
          </a:xfrm>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17585102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ound 4 answer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49989"/>
          </a:xfrm>
        </p:spPr>
        <p:txBody>
          <a:bodyPr/>
          <a:lstStyle/>
          <a:p>
            <a:r>
              <a:rPr lang="en-GB" smtClean="0"/>
              <a:t>Click to edit Master title style</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cxnSp>
        <p:nvCxnSpPr>
          <p:cNvPr id="7" name="Straight Connector 6"/>
          <p:cNvCxnSpPr/>
          <p:nvPr userDrawn="1"/>
        </p:nvCxnSpPr>
        <p:spPr>
          <a:xfrm>
            <a:off x="4355976" y="2204864"/>
            <a:ext cx="72008" cy="4392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457200" y="4365380"/>
            <a:ext cx="793122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7200" y="2268161"/>
            <a:ext cx="504056" cy="584775"/>
          </a:xfrm>
          <a:prstGeom prst="rect">
            <a:avLst/>
          </a:prstGeom>
          <a:noFill/>
        </p:spPr>
        <p:txBody>
          <a:bodyPr wrap="square" rtlCol="0">
            <a:spAutoFit/>
          </a:bodyPr>
          <a:lstStyle/>
          <a:p>
            <a:r>
              <a:rPr lang="en-GB" sz="3200" b="1" dirty="0" smtClean="0">
                <a:latin typeface="Calibri" panose="020F0502020204030204" pitchFamily="34" charset="0"/>
              </a:rPr>
              <a:t>W</a:t>
            </a:r>
            <a:endParaRPr lang="en-GB" sz="2400" b="1" dirty="0">
              <a:latin typeface="Calibri" panose="020F0502020204030204" pitchFamily="34" charset="0"/>
            </a:endParaRPr>
          </a:p>
        </p:txBody>
      </p:sp>
      <p:sp>
        <p:nvSpPr>
          <p:cNvPr id="10" name="TextBox 9"/>
          <p:cNvSpPr txBox="1"/>
          <p:nvPr userDrawn="1"/>
        </p:nvSpPr>
        <p:spPr>
          <a:xfrm>
            <a:off x="7740352" y="2268161"/>
            <a:ext cx="504056" cy="584775"/>
          </a:xfrm>
          <a:prstGeom prst="rect">
            <a:avLst/>
          </a:prstGeom>
          <a:noFill/>
        </p:spPr>
        <p:txBody>
          <a:bodyPr wrap="square" rtlCol="0">
            <a:spAutoFit/>
          </a:bodyPr>
          <a:lstStyle/>
          <a:p>
            <a:r>
              <a:rPr lang="en-GB" sz="3200" b="1" dirty="0" smtClean="0">
                <a:latin typeface="Calibri" panose="020F0502020204030204" pitchFamily="34" charset="0"/>
              </a:rPr>
              <a:t>U</a:t>
            </a:r>
            <a:endParaRPr lang="en-GB" sz="2400" b="1" dirty="0">
              <a:latin typeface="Calibri" panose="020F0502020204030204" pitchFamily="34" charset="0"/>
            </a:endParaRPr>
          </a:p>
        </p:txBody>
      </p:sp>
      <p:sp>
        <p:nvSpPr>
          <p:cNvPr id="11" name="TextBox 10"/>
          <p:cNvSpPr txBox="1"/>
          <p:nvPr userDrawn="1"/>
        </p:nvSpPr>
        <p:spPr>
          <a:xfrm>
            <a:off x="457200" y="6020627"/>
            <a:ext cx="504056" cy="584775"/>
          </a:xfrm>
          <a:prstGeom prst="rect">
            <a:avLst/>
          </a:prstGeom>
          <a:noFill/>
        </p:spPr>
        <p:txBody>
          <a:bodyPr wrap="square" rtlCol="0">
            <a:spAutoFit/>
          </a:bodyPr>
          <a:lstStyle/>
          <a:p>
            <a:pPr algn="l"/>
            <a:r>
              <a:rPr lang="en-GB" sz="3200" b="1" dirty="0" smtClean="0">
                <a:latin typeface="Calibri" panose="020F0502020204030204" pitchFamily="34" charset="0"/>
              </a:rPr>
              <a:t>L</a:t>
            </a:r>
            <a:endParaRPr lang="en-GB" sz="2400" b="1" dirty="0">
              <a:latin typeface="Calibri" panose="020F0502020204030204" pitchFamily="34" charset="0"/>
            </a:endParaRPr>
          </a:p>
        </p:txBody>
      </p:sp>
      <p:sp>
        <p:nvSpPr>
          <p:cNvPr id="12" name="TextBox 11"/>
          <p:cNvSpPr txBox="1"/>
          <p:nvPr userDrawn="1"/>
        </p:nvSpPr>
        <p:spPr>
          <a:xfrm>
            <a:off x="8013836" y="6033328"/>
            <a:ext cx="504056" cy="584775"/>
          </a:xfrm>
          <a:prstGeom prst="rect">
            <a:avLst/>
          </a:prstGeom>
          <a:noFill/>
        </p:spPr>
        <p:txBody>
          <a:bodyPr wrap="square" rtlCol="0">
            <a:spAutoFit/>
          </a:bodyPr>
          <a:lstStyle/>
          <a:p>
            <a:r>
              <a:rPr lang="en-GB" sz="3200" b="1" dirty="0" smtClean="0">
                <a:latin typeface="Calibri" panose="020F0502020204030204" pitchFamily="34" charset="0"/>
              </a:rPr>
              <a:t>E</a:t>
            </a:r>
            <a:endParaRPr lang="en-GB" sz="2400" b="1" dirty="0">
              <a:latin typeface="Calibri" panose="020F0502020204030204" pitchFamily="34" charset="0"/>
            </a:endParaRPr>
          </a:p>
        </p:txBody>
      </p:sp>
    </p:spTree>
    <p:extLst>
      <p:ext uri="{BB962C8B-B14F-4D97-AF65-F5344CB8AC3E}">
        <p14:creationId xmlns:p14="http://schemas.microsoft.com/office/powerpoint/2010/main" val="30010019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28600"/>
            <a:ext cx="7772400" cy="4571999"/>
          </a:xfrm>
        </p:spPr>
        <p:txBody>
          <a:bodyPr anchor="ctr">
            <a:noAutofit/>
          </a:bodyPr>
          <a:lstStyle>
            <a:lvl1pPr>
              <a:lnSpc>
                <a:spcPct val="100000"/>
              </a:lnSpc>
              <a:defRPr lang="en-GB" sz="8800" b="0" kern="1200" cap="all" spc="120" baseline="0" dirty="0" smtClean="0">
                <a:solidFill>
                  <a:schemeClr val="tx2"/>
                </a:solidFill>
                <a:latin typeface="+mj-lt"/>
                <a:ea typeface="+mn-ea"/>
                <a:cs typeface="+mn-cs"/>
              </a:defRPr>
            </a:lvl1pPr>
          </a:lstStyle>
          <a:p>
            <a:r>
              <a:rPr lang="en-GB" dirty="0" smtClean="0"/>
              <a:t>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GB"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7" name="Date Placeholder 6"/>
          <p:cNvSpPr>
            <a:spLocks noGrp="1"/>
          </p:cNvSpPr>
          <p:nvPr>
            <p:ph type="dt" sz="half" idx="10"/>
          </p:nvPr>
        </p:nvSpPr>
        <p:spPr/>
        <p:txBody>
          <a:bodyPr/>
          <a:lstStyle/>
          <a:p>
            <a:fld id="{8112527C-95D9-2A47-B5FA-AEA6325587B7}" type="datetimeFigureOut">
              <a:rPr lang="en-US" smtClean="0"/>
              <a:pPr/>
              <a:t>3/27/2015</a:t>
            </a:fld>
            <a:endParaRPr lang="en-US"/>
          </a:p>
        </p:txBody>
      </p:sp>
      <p:sp>
        <p:nvSpPr>
          <p:cNvPr id="8" name="Slide Number Placeholder 7"/>
          <p:cNvSpPr>
            <a:spLocks noGrp="1"/>
          </p:cNvSpPr>
          <p:nvPr>
            <p:ph type="sldNum" sz="quarter" idx="11"/>
          </p:nvPr>
        </p:nvSpPr>
        <p:spPr/>
        <p:txBody>
          <a:bodyPr/>
          <a:lstStyle/>
          <a:p>
            <a:fld id="{98E82EF6-FDBB-DC42-977E-D7829A5F248A}" type="slidenum">
              <a:rPr lang="en-US" smtClean="0"/>
              <a:pPr/>
              <a:t>‹#›</a:t>
            </a:fld>
            <a:endParaRPr lang="en-US"/>
          </a:p>
        </p:txBody>
      </p:sp>
      <p:sp>
        <p:nvSpPr>
          <p:cNvPr id="9" name="Footer Placeholder 8"/>
          <p:cNvSpPr>
            <a:spLocks noGrp="1"/>
          </p:cNvSpPr>
          <p:nvPr>
            <p:ph type="ftr" sz="quarter" idx="12"/>
          </p:nvPr>
        </p:nvSpPr>
        <p:spPr/>
        <p:txBody>
          <a:bodyPr/>
          <a:lstStyle/>
          <a:p>
            <a:r>
              <a:rPr lang="en-US" dirty="0" smtClean="0"/>
              <a:t>SCONUL Copyright Training: January / February 2015</a:t>
            </a:r>
          </a:p>
          <a:p>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8112527C-95D9-2A47-B5FA-AEA6325587B7}" type="datetimeFigureOut">
              <a:rPr lang="en-US" smtClean="0"/>
              <a:pPr/>
              <a:t>3/27/2015</a:t>
            </a:fld>
            <a:endParaRPr lang="en-US"/>
          </a:p>
        </p:txBody>
      </p:sp>
      <p:sp>
        <p:nvSpPr>
          <p:cNvPr id="6" name="Footer Placeholder 5"/>
          <p:cNvSpPr>
            <a:spLocks noGrp="1"/>
          </p:cNvSpPr>
          <p:nvPr>
            <p:ph type="ftr" sz="quarter" idx="11"/>
          </p:nvPr>
        </p:nvSpPr>
        <p:spPr/>
        <p:txBody>
          <a:bodyPr/>
          <a:lstStyle/>
          <a:p>
            <a:r>
              <a:rPr lang="en-US" dirty="0" smtClean="0"/>
              <a:t>SCONUL Copyright Training: January / February 2015</a:t>
            </a:r>
          </a:p>
          <a:p>
            <a:endParaRPr lang="en-US" dirty="0"/>
          </a:p>
        </p:txBody>
      </p:sp>
      <p:sp>
        <p:nvSpPr>
          <p:cNvPr id="7" name="Slide Number Placeholder 6"/>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GB"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Date Placeholder 6"/>
          <p:cNvSpPr>
            <a:spLocks noGrp="1"/>
          </p:cNvSpPr>
          <p:nvPr>
            <p:ph type="dt" sz="half" idx="10"/>
          </p:nvPr>
        </p:nvSpPr>
        <p:spPr/>
        <p:txBody>
          <a:bodyPr/>
          <a:lstStyle/>
          <a:p>
            <a:fld id="{8112527C-95D9-2A47-B5FA-AEA6325587B7}" type="datetimeFigureOut">
              <a:rPr lang="en-US" smtClean="0"/>
              <a:pPr/>
              <a:t>3/27/2015</a:t>
            </a:fld>
            <a:endParaRPr lang="en-US"/>
          </a:p>
        </p:txBody>
      </p:sp>
      <p:sp>
        <p:nvSpPr>
          <p:cNvPr id="8" name="Footer Placeholder 7"/>
          <p:cNvSpPr>
            <a:spLocks noGrp="1"/>
          </p:cNvSpPr>
          <p:nvPr>
            <p:ph type="ftr" sz="quarter" idx="11"/>
          </p:nvPr>
        </p:nvSpPr>
        <p:spPr/>
        <p:txBody>
          <a:bodyPr/>
          <a:lstStyle/>
          <a:p>
            <a:r>
              <a:rPr lang="en-US" dirty="0" smtClean="0"/>
              <a:t>SCONUL Copyright Training: January / February 2015</a:t>
            </a:r>
            <a:endParaRPr lang="en-US" dirty="0"/>
          </a:p>
        </p:txBody>
      </p:sp>
      <p:sp>
        <p:nvSpPr>
          <p:cNvPr id="9" name="Slide Number Placeholder 8"/>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112527C-95D9-2A47-B5FA-AEA6325587B7}" type="datetimeFigureOut">
              <a:rPr lang="en-US" smtClean="0"/>
              <a:pPr/>
              <a:t>3/27/2015</a:t>
            </a:fld>
            <a:endParaRPr lang="en-US"/>
          </a:p>
        </p:txBody>
      </p:sp>
      <p:sp>
        <p:nvSpPr>
          <p:cNvPr id="4" name="Footer Placeholder 3"/>
          <p:cNvSpPr>
            <a:spLocks noGrp="1"/>
          </p:cNvSpPr>
          <p:nvPr>
            <p:ph type="ftr" sz="quarter" idx="11"/>
          </p:nvPr>
        </p:nvSpPr>
        <p:spPr/>
        <p:txBody>
          <a:bodyPr/>
          <a:lstStyle/>
          <a:p>
            <a:r>
              <a:rPr lang="en-US" dirty="0" smtClean="0"/>
              <a:t>SCONUL Copyright Training: January / February 2015</a:t>
            </a:r>
          </a:p>
          <a:p>
            <a:endParaRPr lang="en-US" dirty="0"/>
          </a:p>
        </p:txBody>
      </p:sp>
      <p:sp>
        <p:nvSpPr>
          <p:cNvPr id="5" name="Slide Number Placeholder 4"/>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2527C-95D9-2A47-B5FA-AEA6325587B7}" type="datetimeFigureOut">
              <a:rPr lang="en-US" smtClean="0"/>
              <a:pPr/>
              <a:t>3/27/2015</a:t>
            </a:fld>
            <a:endParaRPr lang="en-US"/>
          </a:p>
        </p:txBody>
      </p:sp>
      <p:sp>
        <p:nvSpPr>
          <p:cNvPr id="3" name="Footer Placeholder 2"/>
          <p:cNvSpPr>
            <a:spLocks noGrp="1"/>
          </p:cNvSpPr>
          <p:nvPr>
            <p:ph type="ftr" sz="quarter" idx="11"/>
          </p:nvPr>
        </p:nvSpPr>
        <p:spPr/>
        <p:txBody>
          <a:bodyPr/>
          <a:lstStyle/>
          <a:p>
            <a:r>
              <a:rPr lang="en-US" dirty="0" smtClean="0"/>
              <a:t>SCONUL Copyright Training: January / February 2015</a:t>
            </a:r>
          </a:p>
          <a:p>
            <a:endParaRPr lang="en-US" dirty="0"/>
          </a:p>
        </p:txBody>
      </p:sp>
      <p:sp>
        <p:nvSpPr>
          <p:cNvPr id="4" name="Slide Number Placeholder 3"/>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12527C-95D9-2A47-B5FA-AEA6325587B7}" type="datetimeFigureOut">
              <a:rPr lang="en-US" smtClean="0"/>
              <a:pPr/>
              <a:t>3/27/2015</a:t>
            </a:fld>
            <a:endParaRPr lang="en-US"/>
          </a:p>
        </p:txBody>
      </p:sp>
      <p:sp>
        <p:nvSpPr>
          <p:cNvPr id="6" name="Footer Placeholder 5"/>
          <p:cNvSpPr>
            <a:spLocks noGrp="1"/>
          </p:cNvSpPr>
          <p:nvPr>
            <p:ph type="ftr" sz="quarter" idx="11"/>
          </p:nvPr>
        </p:nvSpPr>
        <p:spPr/>
        <p:txBody>
          <a:bodyPr/>
          <a:lstStyle/>
          <a:p>
            <a:r>
              <a:rPr lang="en-US" dirty="0" smtClean="0"/>
              <a:t>SCONUL Copyright Training: January / February 2015</a:t>
            </a:r>
          </a:p>
          <a:p>
            <a:endParaRPr lang="en-US" dirty="0"/>
          </a:p>
        </p:txBody>
      </p:sp>
      <p:sp>
        <p:nvSpPr>
          <p:cNvPr id="7" name="Slide Number Placeholder 6"/>
          <p:cNvSpPr>
            <a:spLocks noGrp="1"/>
          </p:cNvSpPr>
          <p:nvPr>
            <p:ph type="sldNum" sz="quarter" idx="12"/>
          </p:nvPr>
        </p:nvSpPr>
        <p:spPr/>
        <p:txBody>
          <a:bodyPr/>
          <a:lstStyle/>
          <a:p>
            <a:fld id="{98E82EF6-FDBB-DC42-977E-D7829A5F248A}" type="slidenum">
              <a:rPr lang="en-US" smtClean="0"/>
              <a:pPr/>
              <a:t>‹#›</a:t>
            </a:fld>
            <a:endParaRPr lang="en-US"/>
          </a:p>
        </p:txBody>
      </p:sp>
      <p:sp>
        <p:nvSpPr>
          <p:cNvPr id="8" name="Title 7"/>
          <p:cNvSpPr>
            <a:spLocks noGrp="1"/>
          </p:cNvSpPr>
          <p:nvPr>
            <p:ph type="title"/>
          </p:nvPr>
        </p:nvSpPr>
        <p:spPr/>
        <p:txBody>
          <a:bodyPr/>
          <a:lstStyle/>
          <a:p>
            <a:r>
              <a:rPr lang="en-GB"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p>
          <a:p>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3/27/2015</a:t>
            </a:fld>
            <a:endParaRPr lang="en-US"/>
          </a:p>
        </p:txBody>
      </p:sp>
      <p:sp>
        <p:nvSpPr>
          <p:cNvPr id="5" name="Footer Placeholder 4"/>
          <p:cNvSpPr>
            <a:spLocks noGrp="1"/>
          </p:cNvSpPr>
          <p:nvPr>
            <p:ph type="ftr" sz="quarter" idx="11"/>
          </p:nvPr>
        </p:nvSpPr>
        <p:spPr/>
        <p:txBody>
          <a:bodyPr/>
          <a:lstStyle/>
          <a:p>
            <a:r>
              <a:rPr lang="en-US" dirty="0" smtClean="0"/>
              <a:t>SCONUL Copyright Training: January / February 2015</a:t>
            </a:r>
          </a:p>
          <a:p>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8112527C-95D9-2A47-B5FA-AEA6325587B7}" type="datetimeFigureOut">
              <a:rPr lang="en-US" smtClean="0"/>
              <a:pPr/>
              <a:t>3/27/2015</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r>
              <a:rPr lang="en-US" dirty="0" smtClean="0"/>
              <a:t>SCONUL Copyright Training: January / February 2015</a:t>
            </a:r>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98E82EF6-FDBB-DC42-977E-D7829A5F248A}" type="slidenum">
              <a:rPr lang="en-US" smtClean="0"/>
              <a:pPr/>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3" r:id="rId1"/>
    <p:sldLayoutId id="2147483686" r:id="rId2"/>
    <p:sldLayoutId id="2147483696" r:id="rId3"/>
    <p:sldLayoutId id="2147483697" r:id="rId4"/>
    <p:sldLayoutId id="2147483685" r:id="rId5"/>
    <p:sldLayoutId id="2147483687" r:id="rId6"/>
    <p:sldLayoutId id="2147483688" r:id="rId7"/>
    <p:sldLayoutId id="2147483689" r:id="rId8"/>
    <p:sldLayoutId id="2147483690" r:id="rId9"/>
    <p:sldLayoutId id="2147483691" r:id="rId10"/>
    <p:sldLayoutId id="2147483692" r:id="rId11"/>
    <p:sldLayoutId id="2147483694" r:id="rId12"/>
    <p:sldLayoutId id="2147483695" r:id="rId13"/>
  </p:sldLayoutIdLst>
  <p:timing>
    <p:tnLst>
      <p:par>
        <p:cTn id="1" dur="indefinite" restart="never" nodeType="tmRoot"/>
      </p:par>
    </p:tnLst>
  </p:timing>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4.wmf"/><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33.png"/><Relationship Id="rId7"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34.wmf"/></Relationships>
</file>

<file path=ppt/slides/_rels/slide33.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7.png"/><Relationship Id="rId7" Type="http://schemas.openxmlformats.org/officeDocument/2006/relationships/image" Target="../media/image31.emf"/><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7.png"/><Relationship Id="rId7" Type="http://schemas.openxmlformats.org/officeDocument/2006/relationships/image" Target="../media/image31.emf"/><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7.png"/><Relationship Id="rId7" Type="http://schemas.openxmlformats.org/officeDocument/2006/relationships/image" Target="../media/image31.emf"/><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7.png"/><Relationship Id="rId7" Type="http://schemas.openxmlformats.org/officeDocument/2006/relationships/image" Target="../media/image31.emf"/><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ipo.gov.uk/types/hargreaves.htm" TargetMode="External"/><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8.xml"/><Relationship Id="rId1" Type="http://schemas.openxmlformats.org/officeDocument/2006/relationships/tags" Target="../tags/tag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8.xml"/><Relationship Id="rId1" Type="http://schemas.openxmlformats.org/officeDocument/2006/relationships/tags" Target="../tags/tag11.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hyperlink" Target="https://www.gov.uk/apply-for-a-licence-to-use-an-orphan-work"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notesSlide" Target="../notesSlides/notesSlide6.xml"/><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slideLayout" Target="../slideLayouts/slideLayout3.xml"/><Relationship Id="rId16" Type="http://schemas.openxmlformats.org/officeDocument/2006/relationships/image" Target="../media/image52.png"/><Relationship Id="rId1" Type="http://schemas.openxmlformats.org/officeDocument/2006/relationships/tags" Target="../tags/tag14.xml"/><Relationship Id="rId6" Type="http://schemas.openxmlformats.org/officeDocument/2006/relationships/image" Target="../media/image45.png"/><Relationship Id="rId11" Type="http://schemas.openxmlformats.org/officeDocument/2006/relationships/image" Target="../media/image59.png"/><Relationship Id="rId5" Type="http://schemas.openxmlformats.org/officeDocument/2006/relationships/image" Target="../media/image40.png"/><Relationship Id="rId15" Type="http://schemas.openxmlformats.org/officeDocument/2006/relationships/image" Target="../media/image42.png"/><Relationship Id="rId10" Type="http://schemas.openxmlformats.org/officeDocument/2006/relationships/image" Target="../media/image58.png"/><Relationship Id="rId4" Type="http://schemas.openxmlformats.org/officeDocument/2006/relationships/image" Target="../media/image54.wmf"/><Relationship Id="rId9" Type="http://schemas.openxmlformats.org/officeDocument/2006/relationships/image" Target="../media/image57.png"/><Relationship Id="rId14"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3.png"/><Relationship Id="rId7"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68.png"/></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2.png"/><Relationship Id="rId4" Type="http://schemas.openxmlformats.org/officeDocument/2006/relationships/image" Target="../media/image66.png"/><Relationship Id="rId9" Type="http://schemas.openxmlformats.org/officeDocument/2006/relationships/image" Target="../media/image23.jpeg"/></Relationships>
</file>

<file path=ppt/slides/_rels/slide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4.png"/><Relationship Id="rId4" Type="http://schemas.openxmlformats.org/officeDocument/2006/relationships/image" Target="../media/image46.png"/><Relationship Id="rId9" Type="http://schemas.openxmlformats.org/officeDocument/2006/relationships/image" Target="../media/image71.emf"/></Relationships>
</file>

<file path=ppt/slides/_rels/slide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4.png"/><Relationship Id="rId10" Type="http://schemas.openxmlformats.org/officeDocument/2006/relationships/image" Target="../media/image66.png"/><Relationship Id="rId4" Type="http://schemas.openxmlformats.org/officeDocument/2006/relationships/image" Target="../media/image46.png"/><Relationship Id="rId9" Type="http://schemas.openxmlformats.org/officeDocument/2006/relationships/image" Target="../media/image71.emf"/></Relationships>
</file>

<file path=ppt/slides/_rels/slide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2.png"/><Relationship Id="rId4" Type="http://schemas.openxmlformats.org/officeDocument/2006/relationships/image" Target="../media/image64.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73.png"/></Relationships>
</file>

<file path=ppt/slides/_rels/slide80.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hyperlink" Target="http://www.naomikorn.com/" TargetMode="External"/><Relationship Id="rId7" Type="http://schemas.openxmlformats.org/officeDocument/2006/relationships/hyperlink" Target="http://www.kent.ac.uk/copyright" TargetMode="External"/><Relationship Id="rId2" Type="http://schemas.openxmlformats.org/officeDocument/2006/relationships/hyperlink" Target="https://creativecommons.org/licenses/by-nc-sa/4.0/" TargetMode="External"/><Relationship Id="rId1" Type="http://schemas.openxmlformats.org/officeDocument/2006/relationships/slideLayout" Target="../slideLayouts/slideLayout2.xml"/><Relationship Id="rId6" Type="http://schemas.openxmlformats.org/officeDocument/2006/relationships/hyperlink" Target="http://www.sconul.ac.uk/event/sconul-copyright-training-2015" TargetMode="External"/><Relationship Id="rId5" Type="http://schemas.openxmlformats.org/officeDocument/2006/relationships/hyperlink" Target="https://janesecker.wordpress.com/" TargetMode="External"/><Relationship Id="rId10" Type="http://schemas.openxmlformats.org/officeDocument/2006/relationships/image" Target="../media/image2.png"/><Relationship Id="rId4" Type="http://schemas.openxmlformats.org/officeDocument/2006/relationships/hyperlink" Target="https://twitter.com/cbowiemorrison" TargetMode="External"/><Relationship Id="rId9" Type="http://schemas.openxmlformats.org/officeDocument/2006/relationships/hyperlink" Target="https://openclipart.org/"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www.legislation.gov.uk/uksi/2014/1385/contents/made" TargetMode="External"/><Relationship Id="rId13" Type="http://schemas.openxmlformats.org/officeDocument/2006/relationships/hyperlink" Target="http://www.copyrighthub.co.uk/" TargetMode="External"/><Relationship Id="rId3" Type="http://schemas.openxmlformats.org/officeDocument/2006/relationships/hyperlink" Target="http://www.legislation.gov.uk/ukpga/1988/48/contents" TargetMode="External"/><Relationship Id="rId7" Type="http://schemas.openxmlformats.org/officeDocument/2006/relationships/hyperlink" Target="http://www.legislation.gov.uk/uksi/2014/1384/contents/made" TargetMode="External"/><Relationship Id="rId12" Type="http://schemas.openxmlformats.org/officeDocument/2006/relationships/hyperlink" Target="http://copyrightuser.org/" TargetMode="External"/><Relationship Id="rId2" Type="http://schemas.openxmlformats.org/officeDocument/2006/relationships/hyperlink" Target="https://www.gov.uk/government/publications/changes-to-copyright-law" TargetMode="External"/><Relationship Id="rId1" Type="http://schemas.openxmlformats.org/officeDocument/2006/relationships/slideLayout" Target="../slideLayouts/slideLayout2.xml"/><Relationship Id="rId6" Type="http://schemas.openxmlformats.org/officeDocument/2006/relationships/hyperlink" Target="http://www.legislation.gov.uk/uksi/2014/2356/contents/made" TargetMode="External"/><Relationship Id="rId11" Type="http://schemas.openxmlformats.org/officeDocument/2006/relationships/hyperlink" Target="http://www.jisclegal.ac.uk/LegalAreas/copyrightIPR.aspx" TargetMode="External"/><Relationship Id="rId5" Type="http://schemas.openxmlformats.org/officeDocument/2006/relationships/hyperlink" Target="http://www.legislation.gov.uk/uksi/2014/1372/contents/made" TargetMode="External"/><Relationship Id="rId10" Type="http://schemas.openxmlformats.org/officeDocument/2006/relationships/hyperlink" Target="http://www.cilip.org.uk/cilip/advocacy-awards-and-projects/advocacy-and-campaigns/copyright" TargetMode="External"/><Relationship Id="rId4" Type="http://schemas.openxmlformats.org/officeDocument/2006/relationships/hyperlink" Target="https://www.gov.uk/government/uploads/system/uploads/attachment_data/file/308729/cdpa1988-unofficial.pdf" TargetMode="External"/><Relationship Id="rId9" Type="http://schemas.openxmlformats.org/officeDocument/2006/relationships/hyperlink" Target="http://www.legislation.gov.uk/ukdsi/2014/9780111116036/contents?title=Personal%20Copies%20for%20Private%20U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57200" y="5597748"/>
            <a:ext cx="8153400" cy="1143001"/>
          </a:xfrm>
        </p:spPr>
        <p:txBody>
          <a:bodyPr>
            <a:normAutofit/>
          </a:bodyPr>
          <a:lstStyle/>
          <a:p>
            <a:endParaRPr lang="en-US" dirty="0" smtClean="0"/>
          </a:p>
          <a:p>
            <a:endParaRPr lang="en-US" dirty="0"/>
          </a:p>
          <a:p>
            <a:r>
              <a:rPr lang="en-US" dirty="0" smtClean="0"/>
              <a:t>© Chris Morrison - March 2015</a:t>
            </a:r>
            <a:endParaRPr lang="en-US" dirty="0"/>
          </a:p>
        </p:txBody>
      </p:sp>
      <p:sp>
        <p:nvSpPr>
          <p:cNvPr id="4" name="Title 3"/>
          <p:cNvSpPr>
            <a:spLocks noGrp="1"/>
          </p:cNvSpPr>
          <p:nvPr>
            <p:ph type="title"/>
          </p:nvPr>
        </p:nvSpPr>
        <p:spPr/>
        <p:txBody>
          <a:bodyPr/>
          <a:lstStyle/>
          <a:p>
            <a:r>
              <a:rPr lang="en-US" dirty="0" smtClean="0"/>
              <a:t>Copyright the card game</a:t>
            </a:r>
            <a:endParaRPr lang="en-US" dirty="0"/>
          </a:p>
        </p:txBody>
      </p:sp>
      <p:pic>
        <p:nvPicPr>
          <p:cNvPr id="5" name="Picture 2" descr="http://mirrors.creativecommons.org/presskit/buttons/88x31/png/by-nc-sa.e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6057147"/>
            <a:ext cx="1512168" cy="5290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2051720" y="620688"/>
            <a:ext cx="2448272" cy="3183563"/>
          </a:xfrm>
          <a:prstGeom prst="rect">
            <a:avLst/>
          </a:prstGeom>
        </p:spPr>
      </p:pic>
      <p:pic>
        <p:nvPicPr>
          <p:cNvPr id="6" name="Picture 5"/>
          <p:cNvPicPr>
            <a:picLocks noChangeAspect="1"/>
          </p:cNvPicPr>
          <p:nvPr/>
        </p:nvPicPr>
        <p:blipFill>
          <a:blip r:embed="rId5"/>
          <a:stretch>
            <a:fillRect/>
          </a:stretch>
        </p:blipFill>
        <p:spPr>
          <a:xfrm>
            <a:off x="3563888" y="1556792"/>
            <a:ext cx="3199916" cy="3155917"/>
          </a:xfrm>
          <a:prstGeom prst="rect">
            <a:avLst/>
          </a:prstGeom>
        </p:spPr>
      </p:pic>
    </p:spTree>
    <p:extLst>
      <p:ext uri="{BB962C8B-B14F-4D97-AF65-F5344CB8AC3E}">
        <p14:creationId xmlns:p14="http://schemas.microsoft.com/office/powerpoint/2010/main" val="1508621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normAutofit/>
          </a:bodyPr>
          <a:lstStyle/>
          <a:p>
            <a:pPr>
              <a:lnSpc>
                <a:spcPct val="90000"/>
              </a:lnSpc>
              <a:defRPr/>
            </a:pPr>
            <a:r>
              <a:rPr lang="en-US" dirty="0" smtClean="0"/>
              <a:t>15 minutes:	Welcome </a:t>
            </a:r>
            <a:r>
              <a:rPr lang="en-US" dirty="0"/>
              <a:t>and introductions </a:t>
            </a:r>
          </a:p>
          <a:p>
            <a:pPr>
              <a:lnSpc>
                <a:spcPct val="90000"/>
              </a:lnSpc>
              <a:defRPr/>
            </a:pPr>
            <a:r>
              <a:rPr lang="en-US" dirty="0"/>
              <a:t>3</a:t>
            </a:r>
            <a:r>
              <a:rPr lang="en-US" dirty="0" smtClean="0"/>
              <a:t>0 minutes:	Introduction </a:t>
            </a:r>
            <a:r>
              <a:rPr lang="en-US" dirty="0"/>
              <a:t>to copyright: types of works </a:t>
            </a:r>
            <a:r>
              <a:rPr lang="en-US" dirty="0" smtClean="0"/>
              <a:t>&amp; 		             usages (Rounds 1 &amp; 2)</a:t>
            </a:r>
            <a:endParaRPr lang="en-US" dirty="0"/>
          </a:p>
          <a:p>
            <a:pPr>
              <a:lnSpc>
                <a:spcPct val="90000"/>
              </a:lnSpc>
              <a:defRPr/>
            </a:pPr>
            <a:r>
              <a:rPr lang="en-US" dirty="0" smtClean="0"/>
              <a:t>30 minutes:	</a:t>
            </a:r>
            <a:r>
              <a:rPr lang="en-US" dirty="0" err="1" smtClean="0"/>
              <a:t>Licences</a:t>
            </a:r>
            <a:r>
              <a:rPr lang="en-US" dirty="0" smtClean="0"/>
              <a:t> </a:t>
            </a:r>
            <a:r>
              <a:rPr lang="en-US" dirty="0"/>
              <a:t>and </a:t>
            </a:r>
            <a:r>
              <a:rPr lang="en-US" dirty="0" smtClean="0"/>
              <a:t>HE (Round 3)</a:t>
            </a:r>
            <a:endParaRPr lang="en-US" dirty="0"/>
          </a:p>
          <a:p>
            <a:pPr>
              <a:lnSpc>
                <a:spcPct val="90000"/>
              </a:lnSpc>
              <a:defRPr/>
            </a:pPr>
            <a:r>
              <a:rPr lang="en-US" dirty="0" smtClean="0"/>
              <a:t>15 minutes:	Tea </a:t>
            </a:r>
            <a:r>
              <a:rPr lang="en-US" dirty="0"/>
              <a:t>/ coffee</a:t>
            </a:r>
          </a:p>
          <a:p>
            <a:pPr>
              <a:lnSpc>
                <a:spcPct val="90000"/>
              </a:lnSpc>
              <a:defRPr/>
            </a:pPr>
            <a:r>
              <a:rPr lang="en-US" dirty="0" smtClean="0"/>
              <a:t>45 minutes:	Understanding </a:t>
            </a:r>
            <a:r>
              <a:rPr lang="en-US" dirty="0"/>
              <a:t>the </a:t>
            </a:r>
            <a:r>
              <a:rPr lang="en-US" dirty="0" smtClean="0"/>
              <a:t>Exceptions</a:t>
            </a:r>
            <a:endParaRPr lang="en-US" dirty="0"/>
          </a:p>
          <a:p>
            <a:pPr>
              <a:lnSpc>
                <a:spcPct val="90000"/>
              </a:lnSpc>
              <a:defRPr/>
            </a:pPr>
            <a:r>
              <a:rPr lang="en-US" dirty="0" smtClean="0"/>
              <a:t>45 minutes:</a:t>
            </a:r>
            <a:r>
              <a:rPr lang="en-US" dirty="0"/>
              <a:t>	</a:t>
            </a:r>
            <a:r>
              <a:rPr lang="en-US" dirty="0" smtClean="0"/>
              <a:t>Applying </a:t>
            </a:r>
            <a:r>
              <a:rPr lang="en-US" dirty="0"/>
              <a:t>the exceptions and </a:t>
            </a:r>
            <a:r>
              <a:rPr lang="en-US" dirty="0" err="1"/>
              <a:t>licences</a:t>
            </a:r>
            <a:r>
              <a:rPr lang="en-US" dirty="0"/>
              <a:t> </a:t>
            </a:r>
            <a:r>
              <a:rPr lang="en-US" dirty="0" smtClean="0"/>
              <a:t>(Round 		4)</a:t>
            </a:r>
            <a:endParaRPr lang="en-US" dirty="0"/>
          </a:p>
          <a:p>
            <a:pPr>
              <a:lnSpc>
                <a:spcPct val="90000"/>
              </a:lnSpc>
              <a:defRPr/>
            </a:pPr>
            <a:endParaRPr lang="en-US" dirty="0"/>
          </a:p>
          <a:p>
            <a:endParaRPr lang="en-US" dirty="0"/>
          </a:p>
        </p:txBody>
      </p:sp>
    </p:spTree>
    <p:extLst>
      <p:ext uri="{BB962C8B-B14F-4D97-AF65-F5344CB8AC3E}">
        <p14:creationId xmlns:p14="http://schemas.microsoft.com/office/powerpoint/2010/main" val="2140164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Introductions</a:t>
            </a:r>
            <a:endParaRPr lang="en-US" sz="4000" dirty="0"/>
          </a:p>
        </p:txBody>
      </p:sp>
      <p:sp>
        <p:nvSpPr>
          <p:cNvPr id="5" name="Text Placeholder 4"/>
          <p:cNvSpPr>
            <a:spLocks noGrp="1"/>
          </p:cNvSpPr>
          <p:nvPr>
            <p:ph idx="1"/>
          </p:nvPr>
        </p:nvSpPr>
        <p:spPr/>
        <p:txBody>
          <a:bodyPr>
            <a:noAutofit/>
          </a:bodyPr>
          <a:lstStyle/>
          <a:p>
            <a:pPr marL="342900" indent="-342900">
              <a:buFont typeface="Arial"/>
              <a:buChar char="•"/>
            </a:pPr>
            <a:r>
              <a:rPr lang="en-US" sz="2400" dirty="0" smtClean="0"/>
              <a:t>Decide on your team name </a:t>
            </a:r>
          </a:p>
          <a:p>
            <a:pPr marL="342900" indent="-342900">
              <a:buFont typeface="Arial"/>
              <a:buChar char="•"/>
            </a:pPr>
            <a:endParaRPr lang="en-US" sz="3200" dirty="0"/>
          </a:p>
          <a:p>
            <a:pPr marL="342900" indent="-342900">
              <a:buFont typeface="Arial"/>
              <a:buChar char="•"/>
            </a:pPr>
            <a:endParaRPr lang="en-US" sz="2400" dirty="0" smtClean="0"/>
          </a:p>
          <a:p>
            <a:pPr marL="342900" indent="-342900">
              <a:buFont typeface="Arial"/>
              <a:buChar char="•"/>
            </a:pPr>
            <a:r>
              <a:rPr lang="en-US" sz="2400" dirty="0" smtClean="0"/>
              <a:t>Write your names on team score sheet</a:t>
            </a:r>
          </a:p>
          <a:p>
            <a:pPr marL="342900" indent="-342900">
              <a:buFont typeface="Arial"/>
              <a:buChar char="•"/>
            </a:pPr>
            <a:endParaRPr lang="en-US" sz="2400" dirty="0" smtClean="0"/>
          </a:p>
          <a:p>
            <a:pPr marL="342900" indent="-342900">
              <a:buFont typeface="Arial"/>
              <a:buChar char="•"/>
            </a:pPr>
            <a:endParaRPr lang="en-US" sz="3600" dirty="0" smtClean="0"/>
          </a:p>
          <a:p>
            <a:pPr marL="342900" indent="-342900">
              <a:buFont typeface="Arial"/>
              <a:buChar char="•"/>
            </a:pPr>
            <a:r>
              <a:rPr lang="en-US" sz="2400" dirty="0" smtClean="0"/>
              <a:t>Collective years experience in copyright</a:t>
            </a:r>
            <a:endParaRPr lang="en-US" sz="2400" dirty="0"/>
          </a:p>
        </p:txBody>
      </p:sp>
      <p:pic>
        <p:nvPicPr>
          <p:cNvPr id="6" name="Picture 5"/>
          <p:cNvPicPr>
            <a:picLocks noChangeAspect="1"/>
          </p:cNvPicPr>
          <p:nvPr/>
        </p:nvPicPr>
        <p:blipFill>
          <a:blip r:embed="rId2"/>
          <a:stretch>
            <a:fillRect/>
          </a:stretch>
        </p:blipFill>
        <p:spPr>
          <a:xfrm>
            <a:off x="6155107" y="1642653"/>
            <a:ext cx="2454851" cy="1155506"/>
          </a:xfrm>
          <a:prstGeom prst="rect">
            <a:avLst/>
          </a:prstGeom>
        </p:spPr>
      </p:pic>
      <p:pic>
        <p:nvPicPr>
          <p:cNvPr id="3074" name="Picture 2" descr="primary gnome question by dannya - Part of the Primary KDE icon th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164" y="4628787"/>
            <a:ext cx="1555825" cy="155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Pub quiz</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3846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US" sz="3600" dirty="0" smtClean="0"/>
              <a:t>Q. What </a:t>
            </a:r>
            <a:r>
              <a:rPr lang="en-US" sz="3600" dirty="0"/>
              <a:t>is the legislation</a:t>
            </a:r>
            <a:r>
              <a:rPr lang="en-US" sz="3600" dirty="0" smtClean="0"/>
              <a:t>?</a:t>
            </a:r>
          </a:p>
          <a:p>
            <a:endParaRPr lang="en-US" sz="3600" dirty="0"/>
          </a:p>
          <a:p>
            <a:r>
              <a:rPr lang="en-US" sz="3600" spc="-60" dirty="0" smtClean="0">
                <a:solidFill>
                  <a:schemeClr val="tx2"/>
                </a:solidFill>
                <a:ea typeface="+mj-ea"/>
                <a:cs typeface="+mj-cs"/>
              </a:rPr>
              <a:t>A. </a:t>
            </a:r>
            <a:r>
              <a:rPr lang="en-US" sz="3600" spc="-60" dirty="0" smtClean="0">
                <a:solidFill>
                  <a:schemeClr val="tx2"/>
                </a:solidFill>
                <a:ea typeface="+mj-ea"/>
                <a:cs typeface="+mj-cs"/>
                <a:hlinkClick r:id="rId2"/>
              </a:rPr>
              <a:t>Copyright, designs and patents act 1988</a:t>
            </a:r>
            <a:r>
              <a:rPr lang="en-US" sz="3600" spc="-60" dirty="0" smtClean="0">
                <a:solidFill>
                  <a:schemeClr val="tx2"/>
                </a:solidFill>
                <a:ea typeface="+mj-ea"/>
                <a:cs typeface="+mj-cs"/>
              </a:rPr>
              <a:t>, as amended and revised</a:t>
            </a:r>
          </a:p>
          <a:p>
            <a:pPr marL="342900" indent="-342900">
              <a:buFont typeface="Arial"/>
              <a:buChar char="•"/>
            </a:pPr>
            <a:endParaRPr lang="en-US" dirty="0"/>
          </a:p>
        </p:txBody>
      </p:sp>
      <p:pic>
        <p:nvPicPr>
          <p:cNvPr id="6" name="Picture 5"/>
          <p:cNvPicPr>
            <a:picLocks noChangeAspect="1"/>
          </p:cNvPicPr>
          <p:nvPr/>
        </p:nvPicPr>
        <p:blipFill>
          <a:blip r:embed="rId3"/>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214867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smtClean="0"/>
              <a:t>Q. What </a:t>
            </a:r>
            <a:r>
              <a:rPr lang="en-GB" sz="3600" dirty="0"/>
              <a:t>does copyright provide creators with</a:t>
            </a:r>
            <a:r>
              <a:rPr lang="en-GB" sz="3600" dirty="0" smtClean="0"/>
              <a:t>?</a:t>
            </a:r>
            <a:endParaRPr lang="en-GB" sz="3600" dirty="0"/>
          </a:p>
          <a:p>
            <a:r>
              <a:rPr lang="en-GB" sz="3600" spc="-60" dirty="0">
                <a:solidFill>
                  <a:schemeClr val="tx2"/>
                </a:solidFill>
                <a:ea typeface="+mj-ea"/>
                <a:cs typeface="+mj-cs"/>
              </a:rPr>
              <a:t>A. Copyright gives certain exclusive rights to the owner of a work to incentivise and reward creativity</a:t>
            </a:r>
            <a:endParaRPr lang="en-US" sz="3600" spc="-60" dirty="0">
              <a:solidFill>
                <a:schemeClr val="tx2"/>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299896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a:t>Q. Does copyright protect ideas</a:t>
            </a:r>
            <a:r>
              <a:rPr lang="en-GB" sz="3600" dirty="0" smtClean="0"/>
              <a:t>?</a:t>
            </a:r>
          </a:p>
          <a:p>
            <a:endParaRPr lang="en-GB" sz="3600" dirty="0"/>
          </a:p>
          <a:p>
            <a:r>
              <a:rPr lang="en-GB" sz="3600" spc="-60" dirty="0">
                <a:solidFill>
                  <a:schemeClr val="tx2"/>
                </a:solidFill>
                <a:ea typeface="+mj-ea"/>
                <a:cs typeface="+mj-cs"/>
              </a:rPr>
              <a:t>A. </a:t>
            </a:r>
            <a:r>
              <a:rPr lang="en-GB" sz="3600" spc="-60" dirty="0" smtClean="0">
                <a:solidFill>
                  <a:schemeClr val="tx2"/>
                </a:solidFill>
                <a:ea typeface="+mj-ea"/>
                <a:cs typeface="+mj-cs"/>
              </a:rPr>
              <a:t>No, copyright </a:t>
            </a:r>
            <a:r>
              <a:rPr lang="en-GB" sz="3600" spc="-60" dirty="0">
                <a:solidFill>
                  <a:schemeClr val="tx2"/>
                </a:solidFill>
                <a:ea typeface="+mj-ea"/>
                <a:cs typeface="+mj-cs"/>
              </a:rPr>
              <a:t>does not </a:t>
            </a:r>
            <a:r>
              <a:rPr lang="en-GB" sz="3600" spc="-60" dirty="0" smtClean="0">
                <a:solidFill>
                  <a:schemeClr val="tx2"/>
                </a:solidFill>
                <a:ea typeface="+mj-ea"/>
                <a:cs typeface="+mj-cs"/>
              </a:rPr>
              <a:t>protect ideas </a:t>
            </a:r>
            <a:r>
              <a:rPr lang="en-GB" sz="3600" spc="-60" dirty="0">
                <a:solidFill>
                  <a:schemeClr val="tx2"/>
                </a:solidFill>
                <a:ea typeface="+mj-ea"/>
                <a:cs typeface="+mj-cs"/>
              </a:rPr>
              <a:t>but the way they are </a:t>
            </a:r>
            <a:r>
              <a:rPr lang="en-GB" sz="3600" spc="-60" dirty="0" smtClean="0">
                <a:solidFill>
                  <a:schemeClr val="tx2"/>
                </a:solidFill>
                <a:ea typeface="+mj-ea"/>
                <a:cs typeface="+mj-cs"/>
              </a:rPr>
              <a:t>expressed.</a:t>
            </a:r>
            <a:endParaRPr lang="en-GB" sz="3600" spc="-60" dirty="0">
              <a:solidFill>
                <a:schemeClr val="tx2"/>
              </a:solidFill>
              <a:ea typeface="+mj-ea"/>
              <a:cs typeface="+mj-cs"/>
            </a:endParaRPr>
          </a:p>
          <a:p>
            <a:pPr marL="342900" indent="-342900">
              <a:buFont typeface="Arial"/>
              <a:buChar char="•"/>
            </a:pPr>
            <a:endParaRPr lang="en-US" dirty="0" smtClean="0"/>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398901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a:t>Q. What tests must a copyright work pass?</a:t>
            </a:r>
          </a:p>
          <a:p>
            <a:r>
              <a:rPr lang="en-GB" sz="3600" spc="-60" dirty="0">
                <a:solidFill>
                  <a:schemeClr val="tx2"/>
                </a:solidFill>
                <a:ea typeface="+mj-ea"/>
                <a:cs typeface="+mj-cs"/>
              </a:rPr>
              <a:t>A. For a work to be subject to copyright it must </a:t>
            </a:r>
            <a:r>
              <a:rPr lang="en-GB" sz="3600" spc="-60" dirty="0" smtClean="0">
                <a:solidFill>
                  <a:schemeClr val="tx2"/>
                </a:solidFill>
                <a:ea typeface="+mj-ea"/>
                <a:cs typeface="+mj-cs"/>
              </a:rPr>
              <a:t>be original</a:t>
            </a:r>
            <a:r>
              <a:rPr lang="en-GB" sz="3600" spc="-60" dirty="0">
                <a:solidFill>
                  <a:schemeClr val="tx2"/>
                </a:solidFill>
                <a:ea typeface="+mj-ea"/>
                <a:cs typeface="+mj-cs"/>
              </a:rPr>
              <a:t>, </a:t>
            </a:r>
            <a:r>
              <a:rPr lang="en-GB" sz="3600" spc="-60" dirty="0" smtClean="0">
                <a:solidFill>
                  <a:schemeClr val="tx2"/>
                </a:solidFill>
                <a:ea typeface="+mj-ea"/>
                <a:cs typeface="+mj-cs"/>
              </a:rPr>
              <a:t>‘fixed’ and show skill/judgement by the creator(s).</a:t>
            </a:r>
            <a:endParaRPr lang="en-US" sz="3600" spc="-60" dirty="0">
              <a:solidFill>
                <a:schemeClr val="tx2"/>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218377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a:t>Q. What sort of content does copyright protect?</a:t>
            </a:r>
          </a:p>
          <a:p>
            <a:r>
              <a:rPr lang="en-GB" sz="3600" spc="-60" dirty="0">
                <a:solidFill>
                  <a:schemeClr val="tx2"/>
                </a:solidFill>
                <a:ea typeface="+mj-ea"/>
                <a:cs typeface="+mj-cs"/>
              </a:rPr>
              <a:t>A. Copyright covers all different types of content (text, images, sound, moving images etc.)</a:t>
            </a:r>
            <a:endParaRPr lang="en-US" sz="3600" spc="-60" dirty="0">
              <a:solidFill>
                <a:schemeClr val="tx2"/>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214832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a:t>Q. Do copyright works need to be registered?</a:t>
            </a:r>
          </a:p>
          <a:p>
            <a:r>
              <a:rPr lang="en-GB" sz="3600" spc="-60" dirty="0">
                <a:solidFill>
                  <a:schemeClr val="tx2"/>
                </a:solidFill>
                <a:ea typeface="+mj-ea"/>
                <a:cs typeface="+mj-cs"/>
              </a:rPr>
              <a:t>A. </a:t>
            </a:r>
            <a:r>
              <a:rPr lang="en-GB" sz="3600" spc="-60" dirty="0" smtClean="0">
                <a:solidFill>
                  <a:schemeClr val="tx2"/>
                </a:solidFill>
                <a:ea typeface="+mj-ea"/>
                <a:cs typeface="+mj-cs"/>
              </a:rPr>
              <a:t>No, copyright </a:t>
            </a:r>
            <a:r>
              <a:rPr lang="en-GB" sz="3600" spc="-60" dirty="0">
                <a:solidFill>
                  <a:schemeClr val="tx2"/>
                </a:solidFill>
                <a:ea typeface="+mj-ea"/>
                <a:cs typeface="+mj-cs"/>
              </a:rPr>
              <a:t>protection is </a:t>
            </a:r>
            <a:r>
              <a:rPr lang="en-GB" sz="3600" spc="-60" dirty="0" smtClean="0">
                <a:solidFill>
                  <a:schemeClr val="tx2"/>
                </a:solidFill>
                <a:ea typeface="+mj-ea"/>
                <a:cs typeface="+mj-cs"/>
              </a:rPr>
              <a:t>automatic as soon as the work is ‘fixed’.</a:t>
            </a:r>
            <a:endParaRPr lang="en-US" dirty="0" smtClean="0"/>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3531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copyright?</a:t>
            </a:r>
            <a:endParaRPr lang="en-US" dirty="0"/>
          </a:p>
        </p:txBody>
      </p:sp>
      <p:sp>
        <p:nvSpPr>
          <p:cNvPr id="5" name="Content Placeholder 4"/>
          <p:cNvSpPr>
            <a:spLocks noGrp="1"/>
          </p:cNvSpPr>
          <p:nvPr>
            <p:ph idx="1"/>
          </p:nvPr>
        </p:nvSpPr>
        <p:spPr/>
        <p:txBody>
          <a:bodyPr>
            <a:normAutofit/>
          </a:bodyPr>
          <a:lstStyle/>
          <a:p>
            <a:r>
              <a:rPr lang="en-GB" sz="3600" dirty="0"/>
              <a:t>Q. </a:t>
            </a:r>
            <a:r>
              <a:rPr lang="en-GB" sz="3600" dirty="0" smtClean="0"/>
              <a:t>Do works need a “©” in the UK to be protected?</a:t>
            </a:r>
            <a:endParaRPr lang="en-GB" sz="3600" dirty="0"/>
          </a:p>
          <a:p>
            <a:r>
              <a:rPr lang="en-GB" sz="3600" spc="-60" dirty="0">
                <a:solidFill>
                  <a:schemeClr val="tx2"/>
                </a:solidFill>
                <a:ea typeface="+mj-ea"/>
                <a:cs typeface="+mj-cs"/>
              </a:rPr>
              <a:t>A. </a:t>
            </a:r>
            <a:r>
              <a:rPr lang="en-GB" sz="3600" spc="-60" dirty="0" smtClean="0">
                <a:solidFill>
                  <a:schemeClr val="tx2"/>
                </a:solidFill>
                <a:ea typeface="+mj-ea"/>
                <a:cs typeface="+mj-cs"/>
              </a:rPr>
              <a:t>No, copyright works </a:t>
            </a:r>
            <a:r>
              <a:rPr lang="en-GB" sz="3600" spc="-60" dirty="0">
                <a:solidFill>
                  <a:schemeClr val="tx2"/>
                </a:solidFill>
                <a:ea typeface="+mj-ea"/>
                <a:cs typeface="+mj-cs"/>
              </a:rPr>
              <a:t>don’t need a “©” in the UK to be protected, but it helps. </a:t>
            </a:r>
          </a:p>
          <a:p>
            <a:pPr marL="342900" indent="-342900">
              <a:buFont typeface="Arial"/>
              <a:buChar char="•"/>
            </a:pPr>
            <a:endParaRPr lang="en-US" dirty="0" smtClean="0"/>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26136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Copyright: the game</a:t>
            </a:r>
            <a:endParaRPr lang="en-US" dirty="0"/>
          </a:p>
        </p:txBody>
      </p:sp>
      <p:sp>
        <p:nvSpPr>
          <p:cNvPr id="6" name="Content Placeholder 5"/>
          <p:cNvSpPr>
            <a:spLocks noGrp="1"/>
          </p:cNvSpPr>
          <p:nvPr>
            <p:ph sz="half" idx="2"/>
          </p:nvPr>
        </p:nvSpPr>
        <p:spPr>
          <a:xfrm>
            <a:off x="4843790" y="1746992"/>
            <a:ext cx="3896561" cy="4525963"/>
          </a:xfrm>
        </p:spPr>
        <p:txBody>
          <a:bodyPr/>
          <a:lstStyle/>
          <a:p>
            <a:r>
              <a:rPr lang="en-US" dirty="0" smtClean="0"/>
              <a:t>The aims:</a:t>
            </a:r>
          </a:p>
          <a:p>
            <a:r>
              <a:rPr lang="en-US" dirty="0" smtClean="0"/>
              <a:t>To explore copyright</a:t>
            </a:r>
          </a:p>
          <a:p>
            <a:pPr marL="514350" indent="-514350">
              <a:buAutoNum type="arabicParenR"/>
            </a:pPr>
            <a:r>
              <a:rPr lang="en-US" b="0" dirty="0" smtClean="0"/>
              <a:t>Works</a:t>
            </a:r>
          </a:p>
          <a:p>
            <a:pPr marL="514350" indent="-514350">
              <a:buAutoNum type="arabicParenR"/>
            </a:pPr>
            <a:r>
              <a:rPr lang="en-US" b="0" dirty="0" smtClean="0"/>
              <a:t>Usages</a:t>
            </a:r>
          </a:p>
          <a:p>
            <a:pPr marL="514350" indent="-514350">
              <a:buAutoNum type="arabicParenR"/>
            </a:pPr>
            <a:r>
              <a:rPr lang="en-US" b="0" dirty="0" err="1" smtClean="0"/>
              <a:t>Licences</a:t>
            </a:r>
            <a:endParaRPr lang="en-US" b="0" dirty="0" smtClean="0"/>
          </a:p>
          <a:p>
            <a:pPr marL="514350" indent="-514350">
              <a:buAutoNum type="arabicParenR"/>
            </a:pPr>
            <a:r>
              <a:rPr lang="en-US" b="0" dirty="0" smtClean="0"/>
              <a:t>Exceptions</a:t>
            </a:r>
          </a:p>
          <a:p>
            <a:pPr marL="514350" indent="-514350">
              <a:buAutoNum type="arabicParenR"/>
            </a:pPr>
            <a:endParaRPr lang="en-US" dirty="0" smtClean="0"/>
          </a:p>
          <a:p>
            <a:endParaRPr lang="en-US" dirty="0"/>
          </a:p>
        </p:txBody>
      </p:sp>
      <p:pic>
        <p:nvPicPr>
          <p:cNvPr id="12" name="Picture 11"/>
          <p:cNvPicPr>
            <a:picLocks noChangeAspect="1"/>
          </p:cNvPicPr>
          <p:nvPr/>
        </p:nvPicPr>
        <p:blipFill>
          <a:blip r:embed="rId2"/>
          <a:stretch>
            <a:fillRect/>
          </a:stretch>
        </p:blipFill>
        <p:spPr>
          <a:xfrm>
            <a:off x="1092200" y="2281516"/>
            <a:ext cx="3199916" cy="3155917"/>
          </a:xfrm>
          <a:prstGeom prst="rect">
            <a:avLst/>
          </a:prstGeom>
        </p:spPr>
      </p:pic>
    </p:spTree>
    <p:extLst>
      <p:ext uri="{BB962C8B-B14F-4D97-AF65-F5344CB8AC3E}">
        <p14:creationId xmlns:p14="http://schemas.microsoft.com/office/powerpoint/2010/main" val="362448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rules</a:t>
            </a:r>
            <a:endParaRPr lang="en-US" dirty="0"/>
          </a:p>
        </p:txBody>
      </p:sp>
      <p:sp>
        <p:nvSpPr>
          <p:cNvPr id="3" name="Content Placeholder 2"/>
          <p:cNvSpPr>
            <a:spLocks noGrp="1"/>
          </p:cNvSpPr>
          <p:nvPr>
            <p:ph idx="1"/>
          </p:nvPr>
        </p:nvSpPr>
        <p:spPr/>
        <p:txBody>
          <a:bodyPr>
            <a:normAutofit/>
          </a:bodyPr>
          <a:lstStyle/>
          <a:p>
            <a:pPr marL="342900" indent="-342900">
              <a:buBlip>
                <a:blip r:embed="rId2"/>
              </a:buBlip>
            </a:pPr>
            <a:r>
              <a:rPr lang="en-US" sz="2800" dirty="0" smtClean="0"/>
              <a:t>Each round will focus on one ‘suit’</a:t>
            </a:r>
          </a:p>
          <a:p>
            <a:pPr marL="342900" indent="-342900">
              <a:buBlip>
                <a:blip r:embed="rId2"/>
              </a:buBlip>
            </a:pPr>
            <a:r>
              <a:rPr lang="en-US" sz="2800" dirty="0" smtClean="0"/>
              <a:t>Each team will have one deck of cards</a:t>
            </a:r>
          </a:p>
          <a:p>
            <a:pPr marL="342900" indent="-342900">
              <a:buBlip>
                <a:blip r:embed="rId2"/>
              </a:buBlip>
            </a:pPr>
            <a:r>
              <a:rPr lang="en-US" sz="2800" dirty="0" smtClean="0"/>
              <a:t>Each team must nominate a card handler</a:t>
            </a:r>
          </a:p>
          <a:p>
            <a:pPr marL="342900" indent="-342900">
              <a:buBlip>
                <a:blip r:embed="rId2"/>
              </a:buBlip>
            </a:pPr>
            <a:r>
              <a:rPr lang="en-US" sz="2800" dirty="0" smtClean="0"/>
              <a:t>Answers to the scenarios are given by placing your cards on the table</a:t>
            </a:r>
          </a:p>
          <a:p>
            <a:pPr marL="342900" indent="-342900">
              <a:buBlip>
                <a:blip r:embed="rId2"/>
              </a:buBlip>
            </a:pPr>
            <a:r>
              <a:rPr lang="en-US" sz="2800" dirty="0" smtClean="0"/>
              <a:t>Teams will be given the opportunity to confer and agree answers</a:t>
            </a:r>
            <a:endParaRPr lang="en-US" sz="2800" dirty="0"/>
          </a:p>
        </p:txBody>
      </p:sp>
      <p:pic>
        <p:nvPicPr>
          <p:cNvPr id="4" name="Picture 3"/>
          <p:cNvPicPr>
            <a:picLocks noChangeAspect="1"/>
          </p:cNvPicPr>
          <p:nvPr/>
        </p:nvPicPr>
        <p:blipFill>
          <a:blip r:embed="rId3"/>
          <a:stretch>
            <a:fillRect/>
          </a:stretch>
        </p:blipFill>
        <p:spPr>
          <a:xfrm>
            <a:off x="7383081" y="332657"/>
            <a:ext cx="1314214" cy="1296143"/>
          </a:xfrm>
          <a:prstGeom prst="rect">
            <a:avLst/>
          </a:prstGeom>
        </p:spPr>
      </p:pic>
    </p:spTree>
    <p:extLst>
      <p:ext uri="{BB962C8B-B14F-4D97-AF65-F5344CB8AC3E}">
        <p14:creationId xmlns:p14="http://schemas.microsoft.com/office/powerpoint/2010/main" val="61632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WORKS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684241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6817058" cy="1389479"/>
          </a:xfrm>
        </p:spPr>
        <p:txBody>
          <a:bodyPr>
            <a:normAutofit/>
          </a:bodyPr>
          <a:lstStyle/>
          <a:p>
            <a:r>
              <a:rPr lang="en-GB" dirty="0" smtClean="0"/>
              <a:t>Why consider types of</a:t>
            </a:r>
            <a:br>
              <a:rPr lang="en-GB" dirty="0" smtClean="0"/>
            </a:br>
            <a:r>
              <a:rPr lang="en-GB" dirty="0" smtClean="0"/>
              <a:t>Copyright work?</a:t>
            </a:r>
            <a:endParaRPr lang="en-GB" dirty="0"/>
          </a:p>
        </p:txBody>
      </p:sp>
      <p:sp>
        <p:nvSpPr>
          <p:cNvPr id="3" name="Content Placeholder 2"/>
          <p:cNvSpPr>
            <a:spLocks noGrp="1"/>
          </p:cNvSpPr>
          <p:nvPr>
            <p:ph idx="1"/>
          </p:nvPr>
        </p:nvSpPr>
        <p:spPr>
          <a:xfrm>
            <a:off x="764274" y="2007765"/>
            <a:ext cx="7624149" cy="4373563"/>
          </a:xfrm>
        </p:spPr>
        <p:txBody>
          <a:bodyPr>
            <a:normAutofit/>
          </a:bodyPr>
          <a:lstStyle/>
          <a:p>
            <a:pPr marL="571500" indent="-571500">
              <a:buBlip>
                <a:blip r:embed="rId3"/>
              </a:buBlip>
            </a:pPr>
            <a:r>
              <a:rPr lang="en-GB" sz="3600" dirty="0" smtClean="0"/>
              <a:t>Different durations</a:t>
            </a:r>
            <a:endParaRPr lang="en-GB" sz="3600" dirty="0"/>
          </a:p>
          <a:p>
            <a:pPr marL="571500" indent="-571500">
              <a:buBlip>
                <a:blip r:embed="rId3"/>
              </a:buBlip>
            </a:pPr>
            <a:r>
              <a:rPr lang="en-GB" sz="3600" dirty="0" smtClean="0"/>
              <a:t>Different layers of rights</a:t>
            </a:r>
            <a:endParaRPr lang="en-GB" sz="3600" dirty="0"/>
          </a:p>
          <a:p>
            <a:pPr marL="571500" indent="-571500">
              <a:buBlip>
                <a:blip r:embed="rId3"/>
              </a:buBlip>
            </a:pPr>
            <a:r>
              <a:rPr lang="en-GB" sz="3600" dirty="0" smtClean="0"/>
              <a:t>Different owners within content</a:t>
            </a:r>
            <a:endParaRPr lang="en-GB" sz="3600" dirty="0"/>
          </a:p>
          <a:p>
            <a:pPr marL="571500" indent="-571500">
              <a:buBlip>
                <a:blip r:embed="rId3"/>
              </a:buBlip>
            </a:pPr>
            <a:r>
              <a:rPr lang="en-GB" sz="3600" dirty="0" smtClean="0"/>
              <a:t>Different licences</a:t>
            </a:r>
            <a:endParaRPr lang="en-GB" sz="3600" dirty="0"/>
          </a:p>
          <a:p>
            <a:pPr marL="571500" indent="-571500">
              <a:buBlip>
                <a:blip r:embed="rId3"/>
              </a:buBlip>
            </a:pPr>
            <a:r>
              <a:rPr lang="en-GB" sz="3600" dirty="0" smtClean="0"/>
              <a:t>Some exceptions work specific</a:t>
            </a:r>
            <a:endParaRPr lang="en-GB" sz="3600" dirty="0"/>
          </a:p>
          <a:p>
            <a:endParaRPr lang="en-GB" dirty="0"/>
          </a:p>
        </p:txBody>
      </p:sp>
    </p:spTree>
    <p:extLst>
      <p:ext uri="{BB962C8B-B14F-4D97-AF65-F5344CB8AC3E}">
        <p14:creationId xmlns:p14="http://schemas.microsoft.com/office/powerpoint/2010/main" val="404126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380328" cy="1149989"/>
          </a:xfrm>
        </p:spPr>
        <p:txBody>
          <a:bodyPr>
            <a:normAutofit/>
          </a:bodyPr>
          <a:lstStyle/>
          <a:p>
            <a:r>
              <a:rPr lang="en-GB" dirty="0" smtClean="0"/>
              <a:t>Copyright works (1)</a:t>
            </a:r>
            <a:endParaRPr lang="en-GB" dirty="0"/>
          </a:p>
        </p:txBody>
      </p:sp>
      <p:sp>
        <p:nvSpPr>
          <p:cNvPr id="3" name="Content Placeholder 2"/>
          <p:cNvSpPr>
            <a:spLocks noGrp="1"/>
          </p:cNvSpPr>
          <p:nvPr>
            <p:ph idx="1"/>
          </p:nvPr>
        </p:nvSpPr>
        <p:spPr>
          <a:xfrm>
            <a:off x="1924334" y="1752600"/>
            <a:ext cx="6152866" cy="4373563"/>
          </a:xfrm>
        </p:spPr>
        <p:txBody>
          <a:bodyPr>
            <a:normAutofit lnSpcReduction="10000"/>
          </a:bodyPr>
          <a:lstStyle/>
          <a:p>
            <a:r>
              <a:rPr lang="en-GB" sz="3200" dirty="0" smtClean="0"/>
              <a:t>Literary</a:t>
            </a:r>
          </a:p>
          <a:p>
            <a:r>
              <a:rPr lang="en-GB" sz="3200" dirty="0" smtClean="0"/>
              <a:t>Artistic</a:t>
            </a:r>
          </a:p>
          <a:p>
            <a:r>
              <a:rPr lang="en-GB" sz="3200" dirty="0" smtClean="0"/>
              <a:t>Musical</a:t>
            </a:r>
          </a:p>
          <a:p>
            <a:r>
              <a:rPr lang="en-GB" sz="3200" dirty="0" smtClean="0"/>
              <a:t>Dramatic</a:t>
            </a:r>
          </a:p>
          <a:p>
            <a:r>
              <a:rPr lang="en-GB" sz="3200" dirty="0" smtClean="0"/>
              <a:t>Broadcast</a:t>
            </a:r>
          </a:p>
          <a:p>
            <a:r>
              <a:rPr lang="en-GB" sz="3200" dirty="0" smtClean="0"/>
              <a:t>Sound Recording</a:t>
            </a:r>
          </a:p>
          <a:p>
            <a:r>
              <a:rPr lang="en-GB" sz="3200" dirty="0" smtClean="0"/>
              <a:t>Film</a:t>
            </a:r>
          </a:p>
          <a:p>
            <a:endParaRPr lang="en-GB"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9" y="1750918"/>
            <a:ext cx="682388" cy="618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29" y="2388473"/>
            <a:ext cx="663033" cy="504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292" name="Picture 4" descr="treble clefs by zeimusu - Three hand drawn treble clef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504" y="2955541"/>
            <a:ext cx="192750" cy="53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2293" name="Picture 5" descr="drama-masks-300x238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185" y="3590286"/>
            <a:ext cx="687387" cy="544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294" name="Picture 6" descr="Antenna and radio waves by johnpwarren - A basic radio broadcast symbo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222" y="4199129"/>
            <a:ext cx="498774" cy="52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2295" name="Picture 7" descr="tom-microphone[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7527" y="4722127"/>
            <a:ext cx="171450" cy="61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296" name="Picture 8" descr="Reel of Film by rocke86 - Simple film reel used in old movie projectors."/>
          <p:cNvPicPr>
            <a:picLocks noChangeAspect="1" noChangeArrowheads="1"/>
          </p:cNvPicPr>
          <p:nvPr/>
        </p:nvPicPr>
        <p:blipFill>
          <a:blip r:embed="rId8">
            <a:extLst>
              <a:ext uri="{28A0092B-C50C-407E-A947-70E740481C1C}">
                <a14:useLocalDpi xmlns:a14="http://schemas.microsoft.com/office/drawing/2010/main" val="0"/>
              </a:ext>
            </a:extLst>
          </a:blip>
          <a:srcRect l="-4187" t="-2872" r="-2094" b="267"/>
          <a:stretch>
            <a:fillRect/>
          </a:stretch>
        </p:blipFill>
        <p:spPr bwMode="auto">
          <a:xfrm>
            <a:off x="1117316" y="5348815"/>
            <a:ext cx="674138" cy="6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423402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2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29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29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111996" cy="1149989"/>
          </a:xfrm>
        </p:spPr>
        <p:txBody>
          <a:bodyPr>
            <a:normAutofit/>
          </a:bodyPr>
          <a:lstStyle/>
          <a:p>
            <a:r>
              <a:rPr lang="en-GB" dirty="0" smtClean="0"/>
              <a:t>Copyright works (2)</a:t>
            </a:r>
            <a:endParaRPr lang="en-GB" dirty="0"/>
          </a:p>
        </p:txBody>
      </p:sp>
      <p:sp>
        <p:nvSpPr>
          <p:cNvPr id="3" name="Content Placeholder 2"/>
          <p:cNvSpPr>
            <a:spLocks noGrp="1"/>
          </p:cNvSpPr>
          <p:nvPr>
            <p:ph idx="1"/>
          </p:nvPr>
        </p:nvSpPr>
        <p:spPr>
          <a:xfrm>
            <a:off x="2129052" y="1752600"/>
            <a:ext cx="5948148" cy="4373563"/>
          </a:xfrm>
        </p:spPr>
        <p:txBody>
          <a:bodyPr>
            <a:normAutofit lnSpcReduction="10000"/>
          </a:bodyPr>
          <a:lstStyle/>
          <a:p>
            <a:r>
              <a:rPr lang="en-GB" sz="3600" dirty="0"/>
              <a:t>Typography</a:t>
            </a:r>
          </a:p>
          <a:p>
            <a:r>
              <a:rPr lang="en-GB" sz="3600" dirty="0"/>
              <a:t>Public Domain</a:t>
            </a:r>
          </a:p>
          <a:p>
            <a:r>
              <a:rPr lang="en-GB" sz="3600" dirty="0" smtClean="0"/>
              <a:t>Database</a:t>
            </a:r>
            <a:endParaRPr lang="en-GB" sz="3600" dirty="0"/>
          </a:p>
          <a:p>
            <a:r>
              <a:rPr lang="en-GB" sz="3600" dirty="0"/>
              <a:t>Moral Rights</a:t>
            </a:r>
          </a:p>
          <a:p>
            <a:r>
              <a:rPr lang="en-GB" sz="3600" dirty="0"/>
              <a:t>Performance</a:t>
            </a:r>
          </a:p>
          <a:p>
            <a:r>
              <a:rPr lang="en-GB" sz="3600" dirty="0"/>
              <a:t>Non-Qualifying</a:t>
            </a:r>
          </a:p>
          <a:p>
            <a:endParaRPr lang="en-GB" dirty="0"/>
          </a:p>
        </p:txBody>
      </p:sp>
      <p:pic>
        <p:nvPicPr>
          <p:cNvPr id="13314" name="Picture 2" descr="ligatures-A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648" y="1780513"/>
            <a:ext cx="520333" cy="4167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5" name="Picture 3" descr="Sign, Symbol, Icon, Copyright-Free, Copyright, Cc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0157" y="2357248"/>
            <a:ext cx="629740" cy="62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3316" name="Picture 4" descr="ericlemerdy-Database-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703" y="3109817"/>
            <a:ext cx="432923" cy="6023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7" name="Picture 5" descr="liftarn-Adult-and-child[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3772" y="3795925"/>
            <a:ext cx="520467" cy="535416"/>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8" name="Picture 6" descr="karaoke-logo[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8110" y="4454171"/>
            <a:ext cx="551789" cy="550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9" name="Picture 7" descr="Antother idea icon by ousia - Idea pictogram/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7475" y="5110187"/>
            <a:ext cx="673057" cy="62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Rectangle 3"/>
          <p:cNvSpPr/>
          <p:nvPr/>
        </p:nvSpPr>
        <p:spPr>
          <a:xfrm>
            <a:off x="736978" y="3027929"/>
            <a:ext cx="6295787" cy="286790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8"/>
          <p:cNvGrpSpPr>
            <a:grpSpLocks/>
          </p:cNvGrpSpPr>
          <p:nvPr/>
        </p:nvGrpSpPr>
        <p:grpSpPr bwMode="auto">
          <a:xfrm>
            <a:off x="5663608" y="4665375"/>
            <a:ext cx="1528762" cy="1219200"/>
            <a:chOff x="112198833" y="108598289"/>
            <a:chExt cx="1693399" cy="1397189"/>
          </a:xfrm>
        </p:grpSpPr>
        <p:sp>
          <p:nvSpPr>
            <p:cNvPr id="6" name="Diagonal Stripe 22"/>
            <p:cNvSpPr>
              <a:spLocks/>
            </p:cNvSpPr>
            <p:nvPr/>
          </p:nvSpPr>
          <p:spPr bwMode="auto">
            <a:xfrm rot="10800000">
              <a:off x="112198833" y="108598289"/>
              <a:ext cx="1516607" cy="1397189"/>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7" name="Text Box 23"/>
            <p:cNvSpPr txBox="1">
              <a:spLocks noChangeArrowheads="1"/>
            </p:cNvSpPr>
            <p:nvPr/>
          </p:nvSpPr>
          <p:spPr bwMode="auto">
            <a:xfrm rot="-2628951">
              <a:off x="112511661" y="109281419"/>
              <a:ext cx="1380571" cy="39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500" b="1" i="0" u="none" strike="noStrike" cap="none" normalizeH="0" baseline="0" smtClean="0">
                  <a:ln>
                    <a:noFill/>
                  </a:ln>
                  <a:solidFill>
                    <a:srgbClr val="FFFFFF"/>
                  </a:solidFill>
                  <a:effectLst/>
                  <a:latin typeface="Calibri" pitchFamily="34" charset="0"/>
                  <a:cs typeface="Arial" pitchFamily="34" charset="0"/>
                </a:rPr>
                <a:t>Work related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6956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3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3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3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1</a:t>
            </a:r>
            <a:endParaRPr lang="en-US" dirty="0"/>
          </a:p>
        </p:txBody>
      </p:sp>
      <p:sp>
        <p:nvSpPr>
          <p:cNvPr id="3" name="Content Placeholder 2"/>
          <p:cNvSpPr>
            <a:spLocks noGrp="1"/>
          </p:cNvSpPr>
          <p:nvPr>
            <p:ph idx="1"/>
          </p:nvPr>
        </p:nvSpPr>
        <p:spPr/>
        <p:txBody>
          <a:bodyPr>
            <a:normAutofit/>
          </a:bodyPr>
          <a:lstStyle/>
          <a:p>
            <a:r>
              <a:rPr lang="en-US" sz="3000" dirty="0" smtClean="0"/>
              <a:t>Use your “Work” cards to identify what types of works are in the following:</a:t>
            </a:r>
          </a:p>
          <a:p>
            <a:pPr marL="457200" lvl="0" indent="-457200">
              <a:buFont typeface="+mj-lt"/>
              <a:buAutoNum type="arabicPeriod"/>
            </a:pPr>
            <a:r>
              <a:rPr lang="en-GB" sz="2600" dirty="0" smtClean="0"/>
              <a:t>Item 1</a:t>
            </a:r>
            <a:endParaRPr lang="en-GB" sz="2600" dirty="0"/>
          </a:p>
          <a:p>
            <a:pPr marL="457200" lvl="0" indent="-457200">
              <a:buFont typeface="+mj-lt"/>
              <a:buAutoNum type="arabicPeriod"/>
            </a:pPr>
            <a:r>
              <a:rPr lang="en-GB" sz="2600" dirty="0" smtClean="0"/>
              <a:t>Item 2</a:t>
            </a:r>
            <a:endParaRPr lang="en-GB" sz="2600" dirty="0"/>
          </a:p>
          <a:p>
            <a:pPr marL="457200" lvl="0" indent="-457200">
              <a:buFont typeface="+mj-lt"/>
              <a:buAutoNum type="arabicPeriod"/>
            </a:pPr>
            <a:r>
              <a:rPr lang="en-GB" sz="2600" dirty="0" smtClean="0"/>
              <a:t>Item 3</a:t>
            </a:r>
            <a:endParaRPr lang="en-GB" sz="2600" dirty="0"/>
          </a:p>
          <a:p>
            <a:pPr marL="457200" lvl="0" indent="-457200">
              <a:buFont typeface="+mj-lt"/>
              <a:buAutoNum type="arabicPeriod"/>
            </a:pPr>
            <a:r>
              <a:rPr lang="en-GB" sz="2600" dirty="0" smtClean="0"/>
              <a:t>Item 4</a:t>
            </a:r>
          </a:p>
          <a:p>
            <a:pPr marL="457200" lvl="0" indent="-457200">
              <a:buFont typeface="+mj-lt"/>
              <a:buAutoNum type="arabicPeriod"/>
            </a:pPr>
            <a:r>
              <a:rPr lang="en-GB" sz="2600" dirty="0" smtClean="0"/>
              <a:t>Item 5</a:t>
            </a:r>
            <a:endParaRPr lang="en-US" sz="2600" dirty="0"/>
          </a:p>
          <a:p>
            <a:endParaRPr lang="en-US" dirty="0"/>
          </a:p>
        </p:txBody>
      </p:sp>
      <p:pic>
        <p:nvPicPr>
          <p:cNvPr id="4" name="Picture 3"/>
          <p:cNvPicPr>
            <a:picLocks noChangeAspect="1"/>
          </p:cNvPicPr>
          <p:nvPr/>
        </p:nvPicPr>
        <p:blipFill>
          <a:blip r:embed="rId2"/>
          <a:stretch>
            <a:fillRect/>
          </a:stretch>
        </p:blipFill>
        <p:spPr>
          <a:xfrm>
            <a:off x="7107786" y="276518"/>
            <a:ext cx="1496662" cy="1476082"/>
          </a:xfrm>
          <a:prstGeom prst="rect">
            <a:avLst/>
          </a:prstGeom>
        </p:spPr>
      </p:pic>
    </p:spTree>
    <p:extLst>
      <p:ext uri="{BB962C8B-B14F-4D97-AF65-F5344CB8AC3E}">
        <p14:creationId xmlns:p14="http://schemas.microsoft.com/office/powerpoint/2010/main" val="26343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usages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77455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6817058" cy="1389479"/>
          </a:xfrm>
        </p:spPr>
        <p:txBody>
          <a:bodyPr>
            <a:normAutofit/>
          </a:bodyPr>
          <a:lstStyle/>
          <a:p>
            <a:r>
              <a:rPr lang="en-GB" dirty="0" smtClean="0"/>
              <a:t>Why consider types of</a:t>
            </a:r>
            <a:br>
              <a:rPr lang="en-GB" dirty="0" smtClean="0"/>
            </a:br>
            <a:r>
              <a:rPr lang="en-GB" dirty="0" smtClean="0"/>
              <a:t>Copyright usage?</a:t>
            </a:r>
            <a:endParaRPr lang="en-GB" dirty="0"/>
          </a:p>
        </p:txBody>
      </p:sp>
      <p:sp>
        <p:nvSpPr>
          <p:cNvPr id="3" name="Content Placeholder 2"/>
          <p:cNvSpPr>
            <a:spLocks noGrp="1"/>
          </p:cNvSpPr>
          <p:nvPr>
            <p:ph idx="1"/>
          </p:nvPr>
        </p:nvSpPr>
        <p:spPr>
          <a:xfrm>
            <a:off x="764275" y="1752600"/>
            <a:ext cx="7312926" cy="4373563"/>
          </a:xfrm>
        </p:spPr>
        <p:txBody>
          <a:bodyPr>
            <a:normAutofit/>
          </a:bodyPr>
          <a:lstStyle/>
          <a:p>
            <a:pPr marL="571500" indent="-571500">
              <a:buBlip>
                <a:blip r:embed="rId3"/>
              </a:buBlip>
            </a:pPr>
            <a:r>
              <a:rPr lang="en-GB" sz="3600" dirty="0" smtClean="0"/>
              <a:t>They are the CDPA ‘restricted acts’ as defined in law</a:t>
            </a:r>
            <a:endParaRPr lang="en-GB" sz="3600" dirty="0"/>
          </a:p>
          <a:p>
            <a:pPr marL="571500" indent="-571500">
              <a:buBlip>
                <a:blip r:embed="rId3"/>
              </a:buBlip>
            </a:pPr>
            <a:r>
              <a:rPr lang="en-GB" sz="3600" dirty="0" smtClean="0"/>
              <a:t>The ‘restricted acts’ must be ‘mapped’ onto any activity to understand licences and exceptions available</a:t>
            </a:r>
            <a:endParaRPr lang="en-GB" sz="3600" dirty="0"/>
          </a:p>
          <a:p>
            <a:endParaRPr lang="en-GB" dirty="0"/>
          </a:p>
        </p:txBody>
      </p:sp>
    </p:spTree>
    <p:extLst>
      <p:ext uri="{BB962C8B-B14F-4D97-AF65-F5344CB8AC3E}">
        <p14:creationId xmlns:p14="http://schemas.microsoft.com/office/powerpoint/2010/main" val="119635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usages</a:t>
            </a:r>
            <a:endParaRPr lang="en-US" dirty="0"/>
          </a:p>
        </p:txBody>
      </p:sp>
      <p:sp>
        <p:nvSpPr>
          <p:cNvPr id="5" name="Content Placeholder 2"/>
          <p:cNvSpPr txBox="1">
            <a:spLocks/>
          </p:cNvSpPr>
          <p:nvPr/>
        </p:nvSpPr>
        <p:spPr>
          <a:xfrm>
            <a:off x="1924334" y="1752600"/>
            <a:ext cx="6152866" cy="4373563"/>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GB" sz="3200" dirty="0" smtClean="0"/>
              <a:t>Copying</a:t>
            </a:r>
          </a:p>
          <a:p>
            <a:r>
              <a:rPr lang="en-GB" sz="3200" dirty="0" smtClean="0"/>
              <a:t>Issuing copies to the public</a:t>
            </a:r>
          </a:p>
          <a:p>
            <a:r>
              <a:rPr lang="en-GB" sz="3200" dirty="0" smtClean="0"/>
              <a:t>Renting or lending to the public</a:t>
            </a:r>
          </a:p>
          <a:p>
            <a:r>
              <a:rPr lang="en-GB" sz="3200" dirty="0" smtClean="0"/>
              <a:t>Performing, showing or playing in public</a:t>
            </a:r>
          </a:p>
          <a:p>
            <a:r>
              <a:rPr lang="en-GB" sz="3200" dirty="0" smtClean="0"/>
              <a:t>Communication to the public</a:t>
            </a:r>
          </a:p>
          <a:p>
            <a:r>
              <a:rPr lang="en-GB" sz="3200" dirty="0" smtClean="0"/>
              <a:t>Adaptation</a:t>
            </a:r>
          </a:p>
          <a:p>
            <a:endParaRPr lang="en-GB" dirty="0"/>
          </a:p>
        </p:txBody>
      </p:sp>
      <p:pic>
        <p:nvPicPr>
          <p:cNvPr id="14338"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975" y="1711183"/>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4339" name="Picture 3" descr="publish-ebooks[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909221" y="2387410"/>
            <a:ext cx="632139" cy="664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3" name="Rectangle 4"/>
          <p:cNvSpPr>
            <a:spLocks noChangeArrowheads="1"/>
          </p:cNvSpPr>
          <p:nvPr/>
        </p:nvSpPr>
        <p:spPr bwMode="auto">
          <a:xfrm>
            <a:off x="955343" y="3091683"/>
            <a:ext cx="533403" cy="470384"/>
          </a:xfrm>
          <a:prstGeom prst="rect">
            <a:avLst/>
          </a:prstGeom>
          <a:noFill/>
          <a:ln w="38100" cmpd="dbl"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341"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941695" y="3791258"/>
            <a:ext cx="627440" cy="6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14342"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527" y="4633487"/>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14" name="Group 7"/>
          <p:cNvGrpSpPr>
            <a:grpSpLocks noChangeAspect="1"/>
          </p:cNvGrpSpPr>
          <p:nvPr/>
        </p:nvGrpSpPr>
        <p:grpSpPr bwMode="auto">
          <a:xfrm>
            <a:off x="960485" y="5267747"/>
            <a:ext cx="709347" cy="758356"/>
            <a:chOff x="114736729" y="107797614"/>
            <a:chExt cx="1323833" cy="1302587"/>
          </a:xfrm>
        </p:grpSpPr>
        <p:sp>
          <p:nvSpPr>
            <p:cNvPr id="15" name="Rectangle 8"/>
            <p:cNvSpPr>
              <a:spLocks noChangeArrowheads="1"/>
            </p:cNvSpPr>
            <p:nvPr/>
          </p:nvSpPr>
          <p:spPr bwMode="auto">
            <a:xfrm>
              <a:off x="114736729" y="107926495"/>
              <a:ext cx="791570" cy="736979"/>
            </a:xfrm>
            <a:prstGeom prst="rect">
              <a:avLst/>
            </a:prstGeom>
            <a:solidFill>
              <a:srgbClr val="FFFFFF"/>
            </a:solidFill>
            <a:ln w="5397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6" name="Oval 9"/>
            <p:cNvSpPr>
              <a:spLocks noChangeArrowheads="1"/>
            </p:cNvSpPr>
            <p:nvPr/>
          </p:nvSpPr>
          <p:spPr bwMode="auto">
            <a:xfrm>
              <a:off x="115214401" y="108226744"/>
              <a:ext cx="846161" cy="873457"/>
            </a:xfrm>
            <a:prstGeom prst="ellipse">
              <a:avLst/>
            </a:prstGeom>
            <a:solidFill>
              <a:srgbClr val="FFFFFF"/>
            </a:solidFill>
            <a:ln w="5397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7" name="AutoShape 10"/>
            <p:cNvSpPr>
              <a:spLocks noChangeArrowheads="1"/>
            </p:cNvSpPr>
            <p:nvPr/>
          </p:nvSpPr>
          <p:spPr bwMode="auto">
            <a:xfrm rot="13812816" flipH="1">
              <a:off x="114970525" y="107830812"/>
              <a:ext cx="914399" cy="848003"/>
            </a:xfrm>
            <a:custGeom>
              <a:avLst/>
              <a:gdLst>
                <a:gd name="G0" fmla="+- -1425612 0 0"/>
                <a:gd name="G1" fmla="+- -8775727 0 0"/>
                <a:gd name="G2" fmla="+- -1425612 0 -8775727"/>
                <a:gd name="G3" fmla="+- 10800 0 0"/>
                <a:gd name="G4" fmla="+- 0 0 -1425612"/>
                <a:gd name="T0" fmla="*/ 360 256 1"/>
                <a:gd name="T1" fmla="*/ 0 256 1"/>
                <a:gd name="G5" fmla="+- G2 T0 T1"/>
                <a:gd name="G6" fmla="?: G2 G2 G5"/>
                <a:gd name="G7" fmla="+- 0 0 G6"/>
                <a:gd name="G8" fmla="+- 7708 0 0"/>
                <a:gd name="G9" fmla="+- 0 0 -8775727"/>
                <a:gd name="G10" fmla="+- 7708 0 2700"/>
                <a:gd name="G11" fmla="cos G10 -1425612"/>
                <a:gd name="G12" fmla="sin G10 -1425612"/>
                <a:gd name="G13" fmla="cos 13500 -1425612"/>
                <a:gd name="G14" fmla="sin 13500 -1425612"/>
                <a:gd name="G15" fmla="+- G11 10800 0"/>
                <a:gd name="G16" fmla="+- G12 10800 0"/>
                <a:gd name="G17" fmla="+- G13 10800 0"/>
                <a:gd name="G18" fmla="+- G14 10800 0"/>
                <a:gd name="G19" fmla="*/ 7708 1 2"/>
                <a:gd name="G20" fmla="+- G19 5400 0"/>
                <a:gd name="G21" fmla="cos G20 -1425612"/>
                <a:gd name="G22" fmla="sin G20 -1425612"/>
                <a:gd name="G23" fmla="+- G21 10800 0"/>
                <a:gd name="G24" fmla="+- G12 G23 G22"/>
                <a:gd name="G25" fmla="+- G22 G23 G11"/>
                <a:gd name="G26" fmla="cos 10800 -1425612"/>
                <a:gd name="G27" fmla="sin 10800 -1425612"/>
                <a:gd name="G28" fmla="cos 7708 -1425612"/>
                <a:gd name="G29" fmla="sin 7708 -1425612"/>
                <a:gd name="G30" fmla="+- G26 10800 0"/>
                <a:gd name="G31" fmla="+- G27 10800 0"/>
                <a:gd name="G32" fmla="+- G28 10800 0"/>
                <a:gd name="G33" fmla="+- G29 10800 0"/>
                <a:gd name="G34" fmla="+- G19 5400 0"/>
                <a:gd name="G35" fmla="cos G34 -8775727"/>
                <a:gd name="G36" fmla="sin G34 -8775727"/>
                <a:gd name="G37" fmla="+/ -8775727 -1425612 2"/>
                <a:gd name="T2" fmla="*/ 180 256 1"/>
                <a:gd name="T3" fmla="*/ 0 256 1"/>
                <a:gd name="G38" fmla="+- G37 T2 T3"/>
                <a:gd name="G39" fmla="?: G2 G37 G38"/>
                <a:gd name="G40" fmla="cos 10800 G39"/>
                <a:gd name="G41" fmla="sin 10800 G39"/>
                <a:gd name="G42" fmla="cos 7708 G39"/>
                <a:gd name="G43" fmla="sin 7708 G39"/>
                <a:gd name="G44" fmla="+- G40 10800 0"/>
                <a:gd name="G45" fmla="+- G41 10800 0"/>
                <a:gd name="G46" fmla="+- G42 10800 0"/>
                <a:gd name="G47" fmla="+- G43 10800 0"/>
                <a:gd name="G48" fmla="+- G35 10800 0"/>
                <a:gd name="G49" fmla="+- G36 10800 0"/>
                <a:gd name="T4" fmla="*/ 13076 w 21600"/>
                <a:gd name="T5" fmla="*/ 242 h 21600"/>
                <a:gd name="T6" fmla="*/ 4382 w 21600"/>
                <a:gd name="T7" fmla="*/ 4132 h 21600"/>
                <a:gd name="T8" fmla="*/ 12424 w 21600"/>
                <a:gd name="T9" fmla="*/ 3265 h 21600"/>
                <a:gd name="T10" fmla="*/ 23338 w 21600"/>
                <a:gd name="T11" fmla="*/ 5796 h 21600"/>
                <a:gd name="T12" fmla="*/ 20968 w 21600"/>
                <a:gd name="T13" fmla="*/ 11314 h 21600"/>
                <a:gd name="T14" fmla="*/ 15451 w 21600"/>
                <a:gd name="T15" fmla="*/ 89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59" y="7943"/>
                  </a:moveTo>
                  <a:cubicBezTo>
                    <a:pt x="16790" y="5013"/>
                    <a:pt x="13954" y="3092"/>
                    <a:pt x="10800" y="3092"/>
                  </a:cubicBezTo>
                  <a:cubicBezTo>
                    <a:pt x="8806" y="3091"/>
                    <a:pt x="6890" y="3864"/>
                    <a:pt x="5454" y="5246"/>
                  </a:cubicBezTo>
                  <a:lnTo>
                    <a:pt x="3310" y="3018"/>
                  </a:lnTo>
                  <a:cubicBezTo>
                    <a:pt x="5322" y="1082"/>
                    <a:pt x="8006" y="-1"/>
                    <a:pt x="10800" y="0"/>
                  </a:cubicBezTo>
                  <a:cubicBezTo>
                    <a:pt x="15219" y="0"/>
                    <a:pt x="19193" y="2692"/>
                    <a:pt x="20830" y="6797"/>
                  </a:cubicBezTo>
                  <a:lnTo>
                    <a:pt x="23338" y="5796"/>
                  </a:lnTo>
                  <a:lnTo>
                    <a:pt x="20968" y="11314"/>
                  </a:lnTo>
                  <a:lnTo>
                    <a:pt x="15451" y="8943"/>
                  </a:lnTo>
                  <a:lnTo>
                    <a:pt x="17959" y="7943"/>
                  </a:lnTo>
                  <a:close/>
                </a:path>
              </a:pathLst>
            </a:custGeom>
            <a:solidFill>
              <a:srgbClr val="000000"/>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8131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2</a:t>
            </a:r>
            <a:endParaRPr lang="en-US" dirty="0"/>
          </a:p>
        </p:txBody>
      </p:sp>
      <p:sp>
        <p:nvSpPr>
          <p:cNvPr id="3" name="Content Placeholder 2"/>
          <p:cNvSpPr>
            <a:spLocks noGrp="1"/>
          </p:cNvSpPr>
          <p:nvPr>
            <p:ph idx="1"/>
          </p:nvPr>
        </p:nvSpPr>
        <p:spPr/>
        <p:txBody>
          <a:bodyPr anchor="ctr" anchorCtr="0"/>
          <a:lstStyle/>
          <a:p>
            <a:pPr>
              <a:spcBef>
                <a:spcPts val="600"/>
              </a:spcBef>
            </a:pPr>
            <a:r>
              <a:rPr lang="en-US" sz="4400" dirty="0"/>
              <a:t>Using your “</a:t>
            </a:r>
            <a:r>
              <a:rPr lang="en-US" sz="4400" dirty="0" smtClean="0"/>
              <a:t>Usage” </a:t>
            </a:r>
            <a:r>
              <a:rPr lang="en-US" sz="4400" dirty="0"/>
              <a:t>cards, </a:t>
            </a:r>
            <a:r>
              <a:rPr lang="en-US" sz="4400" dirty="0" smtClean="0"/>
              <a:t>decide what types of usage apply in the following four scenarios.</a:t>
            </a:r>
            <a:endParaRPr lang="en-US" sz="3600" dirty="0"/>
          </a:p>
          <a:p>
            <a:endParaRPr lang="en-US" dirty="0"/>
          </a:p>
        </p:txBody>
      </p:sp>
      <p:pic>
        <p:nvPicPr>
          <p:cNvPr id="4" name="Picture 3"/>
          <p:cNvPicPr>
            <a:picLocks noChangeAspect="1"/>
          </p:cNvPicPr>
          <p:nvPr/>
        </p:nvPicPr>
        <p:blipFill>
          <a:blip r:embed="rId2"/>
          <a:stretch>
            <a:fillRect/>
          </a:stretch>
        </p:blipFill>
        <p:spPr>
          <a:xfrm>
            <a:off x="7308304" y="404664"/>
            <a:ext cx="1388990" cy="1369891"/>
          </a:xfrm>
          <a:prstGeom prst="rect">
            <a:avLst/>
          </a:prstGeom>
        </p:spPr>
      </p:pic>
    </p:spTree>
    <p:extLst>
      <p:ext uri="{BB962C8B-B14F-4D97-AF65-F5344CB8AC3E}">
        <p14:creationId xmlns:p14="http://schemas.microsoft.com/office/powerpoint/2010/main" val="3091466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2</a:t>
            </a:r>
            <a:endParaRPr lang="en-US" dirty="0"/>
          </a:p>
        </p:txBody>
      </p:sp>
      <p:sp>
        <p:nvSpPr>
          <p:cNvPr id="3" name="Content Placeholder 2"/>
          <p:cNvSpPr>
            <a:spLocks noGrp="1"/>
          </p:cNvSpPr>
          <p:nvPr>
            <p:ph idx="1"/>
          </p:nvPr>
        </p:nvSpPr>
        <p:spPr/>
        <p:txBody>
          <a:bodyPr/>
          <a:lstStyle/>
          <a:p>
            <a:r>
              <a:rPr lang="en-US" sz="3600" dirty="0" smtClean="0"/>
              <a:t>What </a:t>
            </a:r>
            <a:r>
              <a:rPr lang="en-US" sz="3600" dirty="0"/>
              <a:t>types of usages apply?</a:t>
            </a:r>
          </a:p>
          <a:p>
            <a:pPr lvl="0"/>
            <a:endParaRPr lang="en-GB" sz="3600" dirty="0" smtClean="0"/>
          </a:p>
          <a:p>
            <a:pPr lvl="0"/>
            <a:r>
              <a:rPr lang="en-GB" sz="3600" spc="-60" dirty="0" smtClean="0">
                <a:solidFill>
                  <a:schemeClr val="tx2"/>
                </a:solidFill>
                <a:ea typeface="+mj-ea"/>
                <a:cs typeface="+mj-cs"/>
              </a:rPr>
              <a:t>1. A </a:t>
            </a:r>
            <a:r>
              <a:rPr lang="en-GB" sz="3600" spc="-60" dirty="0">
                <a:solidFill>
                  <a:schemeClr val="tx2"/>
                </a:solidFill>
                <a:ea typeface="+mj-ea"/>
                <a:cs typeface="+mj-cs"/>
              </a:rPr>
              <a:t>café owner </a:t>
            </a:r>
            <a:r>
              <a:rPr lang="en-GB" sz="3600" spc="-60" dirty="0" smtClean="0">
                <a:solidFill>
                  <a:schemeClr val="tx2"/>
                </a:solidFill>
                <a:ea typeface="+mj-ea"/>
                <a:cs typeface="+mj-cs"/>
              </a:rPr>
              <a:t>turns </a:t>
            </a:r>
            <a:r>
              <a:rPr lang="en-GB" sz="3600" spc="-60" dirty="0">
                <a:solidFill>
                  <a:schemeClr val="tx2"/>
                </a:solidFill>
                <a:ea typeface="+mj-ea"/>
                <a:cs typeface="+mj-cs"/>
              </a:rPr>
              <a:t>on a radio for her customers</a:t>
            </a:r>
            <a:endParaRPr lang="en-US" sz="3600" spc="-60" dirty="0">
              <a:solidFill>
                <a:schemeClr val="tx2"/>
              </a:solidFill>
              <a:ea typeface="+mj-ea"/>
              <a:cs typeface="+mj-cs"/>
            </a:endParaRPr>
          </a:p>
          <a:p>
            <a:endParaRPr lang="en-US" dirty="0"/>
          </a:p>
          <a:p>
            <a:endParaRPr lang="en-US" dirty="0"/>
          </a:p>
        </p:txBody>
      </p:sp>
      <p:pic>
        <p:nvPicPr>
          <p:cNvPr id="4" name="Picture 3"/>
          <p:cNvPicPr>
            <a:picLocks noChangeAspect="1"/>
          </p:cNvPicPr>
          <p:nvPr/>
        </p:nvPicPr>
        <p:blipFill>
          <a:blip r:embed="rId2"/>
          <a:stretch>
            <a:fillRect/>
          </a:stretch>
        </p:blipFill>
        <p:spPr>
          <a:xfrm>
            <a:off x="7308304" y="404664"/>
            <a:ext cx="1388990" cy="1369891"/>
          </a:xfrm>
          <a:prstGeom prst="rect">
            <a:avLst/>
          </a:prstGeom>
        </p:spPr>
      </p:pic>
      <p:pic>
        <p:nvPicPr>
          <p:cNvPr id="5"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6" name="Picture 3" descr="publish-ebooks[1]"/>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7"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5" descr="Stage by Viscious-Speed - stage"/>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9"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2" name="Picture 5" descr="Stage by Viscious-Speed - stage"/>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39552" y="5493425"/>
            <a:ext cx="579433"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sp>
        <p:nvSpPr>
          <p:cNvPr id="24" name="Rectangle 23"/>
          <p:cNvSpPr/>
          <p:nvPr/>
        </p:nvSpPr>
        <p:spPr>
          <a:xfrm>
            <a:off x="1331640" y="5253007"/>
            <a:ext cx="7365654" cy="1200329"/>
          </a:xfrm>
          <a:prstGeom prst="rect">
            <a:avLst/>
          </a:prstGeom>
        </p:spPr>
        <p:txBody>
          <a:bodyPr wrap="square">
            <a:spAutoFit/>
          </a:bodyPr>
          <a:lstStyle/>
          <a:p>
            <a:r>
              <a:rPr lang="en-GB" sz="3600" b="1" dirty="0"/>
              <a:t>Performing, showing or playing in public</a:t>
            </a:r>
          </a:p>
        </p:txBody>
      </p:sp>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pic>
        <p:nvPicPr>
          <p:cNvPr id="13"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022" y="4481590"/>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4" name="Rectangle 13"/>
          <p:cNvSpPr/>
          <p:nvPr/>
        </p:nvSpPr>
        <p:spPr>
          <a:xfrm>
            <a:off x="1331640" y="4438853"/>
            <a:ext cx="6908807" cy="646331"/>
          </a:xfrm>
          <a:prstGeom prst="rect">
            <a:avLst/>
          </a:prstGeom>
        </p:spPr>
        <p:txBody>
          <a:bodyPr wrap="square">
            <a:spAutoFit/>
          </a:bodyPr>
          <a:lstStyle/>
          <a:p>
            <a:r>
              <a:rPr lang="en-GB" sz="3600" b="1" dirty="0" smtClean="0"/>
              <a:t>Communication to the public</a:t>
            </a:r>
            <a:endParaRPr lang="en-GB" sz="3600" b="1" dirty="0"/>
          </a:p>
        </p:txBody>
      </p:sp>
    </p:spTree>
    <p:extLst>
      <p:ext uri="{BB962C8B-B14F-4D97-AF65-F5344CB8AC3E}">
        <p14:creationId xmlns:p14="http://schemas.microsoft.com/office/powerpoint/2010/main" val="382316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2</a:t>
            </a:r>
            <a:endParaRPr lang="en-US" dirty="0"/>
          </a:p>
        </p:txBody>
      </p:sp>
      <p:sp>
        <p:nvSpPr>
          <p:cNvPr id="3" name="Content Placeholder 2"/>
          <p:cNvSpPr>
            <a:spLocks noGrp="1"/>
          </p:cNvSpPr>
          <p:nvPr>
            <p:ph idx="1"/>
          </p:nvPr>
        </p:nvSpPr>
        <p:spPr/>
        <p:txBody>
          <a:bodyPr/>
          <a:lstStyle/>
          <a:p>
            <a:r>
              <a:rPr lang="en-US" sz="3600" dirty="0"/>
              <a:t>What types of usages apply</a:t>
            </a:r>
            <a:r>
              <a:rPr lang="en-US" sz="3600" dirty="0" smtClean="0"/>
              <a:t>?</a:t>
            </a:r>
          </a:p>
          <a:p>
            <a:endParaRPr lang="en-GB" sz="3600" spc="-60" dirty="0" smtClean="0">
              <a:solidFill>
                <a:schemeClr val="tx2"/>
              </a:solidFill>
              <a:ea typeface="+mj-ea"/>
              <a:cs typeface="+mj-cs"/>
            </a:endParaRPr>
          </a:p>
          <a:p>
            <a:r>
              <a:rPr lang="en-GB" sz="3600" spc="-60" dirty="0" smtClean="0">
                <a:solidFill>
                  <a:schemeClr val="tx2"/>
                </a:solidFill>
                <a:ea typeface="+mj-ea"/>
                <a:cs typeface="+mj-cs"/>
              </a:rPr>
              <a:t>2. A blogger uploads </a:t>
            </a:r>
            <a:r>
              <a:rPr lang="en-GB" sz="3600" spc="-60" dirty="0">
                <a:solidFill>
                  <a:schemeClr val="tx2"/>
                </a:solidFill>
                <a:ea typeface="+mj-ea"/>
                <a:cs typeface="+mj-cs"/>
              </a:rPr>
              <a:t>a picture to </a:t>
            </a:r>
            <a:r>
              <a:rPr lang="en-GB" sz="3600" spc="-60" dirty="0" smtClean="0">
                <a:solidFill>
                  <a:schemeClr val="tx2"/>
                </a:solidFill>
                <a:ea typeface="+mj-ea"/>
                <a:cs typeface="+mj-cs"/>
              </a:rPr>
              <a:t>his blog</a:t>
            </a:r>
            <a:endParaRPr lang="en-US" sz="3600" spc="-60" dirty="0">
              <a:solidFill>
                <a:schemeClr val="tx2"/>
              </a:solidFill>
              <a:ea typeface="+mj-ea"/>
              <a:cs typeface="+mj-cs"/>
            </a:endParaRPr>
          </a:p>
          <a:p>
            <a:endParaRPr lang="en-US" dirty="0"/>
          </a:p>
          <a:p>
            <a:endParaRPr lang="en-US" dirty="0"/>
          </a:p>
        </p:txBody>
      </p:sp>
      <p:pic>
        <p:nvPicPr>
          <p:cNvPr id="4" name="Picture 3"/>
          <p:cNvPicPr>
            <a:picLocks noChangeAspect="1"/>
          </p:cNvPicPr>
          <p:nvPr/>
        </p:nvPicPr>
        <p:blipFill>
          <a:blip r:embed="rId2"/>
          <a:stretch>
            <a:fillRect/>
          </a:stretch>
        </p:blipFill>
        <p:spPr>
          <a:xfrm>
            <a:off x="7308304" y="404664"/>
            <a:ext cx="1388990" cy="1369891"/>
          </a:xfrm>
          <a:prstGeom prst="rect">
            <a:avLst/>
          </a:prstGeom>
        </p:spPr>
      </p:pic>
      <p:pic>
        <p:nvPicPr>
          <p:cNvPr id="14"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5" name="Picture 3" descr="publish-ebooks[1]"/>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6"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Picture 5" descr="Stage by Viscious-Speed - stage"/>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18"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3"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800" y="4624981"/>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4"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3800" y="5561710"/>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6" name="Rectangle 25"/>
          <p:cNvSpPr/>
          <p:nvPr/>
        </p:nvSpPr>
        <p:spPr>
          <a:xfrm>
            <a:off x="2101271" y="4726885"/>
            <a:ext cx="2031325" cy="646331"/>
          </a:xfrm>
          <a:prstGeom prst="rect">
            <a:avLst/>
          </a:prstGeom>
        </p:spPr>
        <p:txBody>
          <a:bodyPr wrap="none">
            <a:spAutoFit/>
          </a:bodyPr>
          <a:lstStyle/>
          <a:p>
            <a:r>
              <a:rPr lang="en-GB" sz="3600" b="1" dirty="0"/>
              <a:t>Copying</a:t>
            </a:r>
          </a:p>
        </p:txBody>
      </p:sp>
      <p:sp>
        <p:nvSpPr>
          <p:cNvPr id="27" name="Rectangle 26"/>
          <p:cNvSpPr/>
          <p:nvPr/>
        </p:nvSpPr>
        <p:spPr>
          <a:xfrm>
            <a:off x="2123728" y="5517232"/>
            <a:ext cx="6545382" cy="646331"/>
          </a:xfrm>
          <a:prstGeom prst="rect">
            <a:avLst/>
          </a:prstGeom>
        </p:spPr>
        <p:txBody>
          <a:bodyPr wrap="none">
            <a:spAutoFit/>
          </a:bodyPr>
          <a:lstStyle/>
          <a:p>
            <a:r>
              <a:rPr lang="en-GB" sz="3600" b="1" dirty="0"/>
              <a:t>Communication to the public</a:t>
            </a:r>
          </a:p>
        </p:txBody>
      </p:sp>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spTree>
    <p:extLst>
      <p:ext uri="{BB962C8B-B14F-4D97-AF65-F5344CB8AC3E}">
        <p14:creationId xmlns:p14="http://schemas.microsoft.com/office/powerpoint/2010/main" val="326818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2</a:t>
            </a:r>
            <a:endParaRPr lang="en-US" dirty="0"/>
          </a:p>
        </p:txBody>
      </p:sp>
      <p:sp>
        <p:nvSpPr>
          <p:cNvPr id="3" name="Content Placeholder 2"/>
          <p:cNvSpPr>
            <a:spLocks noGrp="1"/>
          </p:cNvSpPr>
          <p:nvPr>
            <p:ph idx="1"/>
          </p:nvPr>
        </p:nvSpPr>
        <p:spPr/>
        <p:txBody>
          <a:bodyPr/>
          <a:lstStyle/>
          <a:p>
            <a:r>
              <a:rPr lang="en-US" sz="3600" dirty="0" smtClean="0"/>
              <a:t>What </a:t>
            </a:r>
            <a:r>
              <a:rPr lang="en-US" sz="3600" dirty="0"/>
              <a:t>types of usages apply?</a:t>
            </a:r>
          </a:p>
          <a:p>
            <a:pPr lvl="0"/>
            <a:endParaRPr lang="en-GB" sz="3600" spc="-60" dirty="0" smtClean="0">
              <a:solidFill>
                <a:schemeClr val="tx2"/>
              </a:solidFill>
              <a:ea typeface="+mj-ea"/>
              <a:cs typeface="+mj-cs"/>
            </a:endParaRPr>
          </a:p>
          <a:p>
            <a:pPr lvl="0"/>
            <a:r>
              <a:rPr lang="en-GB" sz="3600" spc="-60" dirty="0" smtClean="0">
                <a:solidFill>
                  <a:schemeClr val="tx2"/>
                </a:solidFill>
                <a:ea typeface="+mj-ea"/>
                <a:cs typeface="+mj-cs"/>
              </a:rPr>
              <a:t>3. A writer creates </a:t>
            </a:r>
            <a:r>
              <a:rPr lang="en-GB" sz="3600" spc="-60" dirty="0">
                <a:solidFill>
                  <a:schemeClr val="tx2"/>
                </a:solidFill>
                <a:ea typeface="+mj-ea"/>
                <a:cs typeface="+mj-cs"/>
              </a:rPr>
              <a:t>short stories based on characters from </a:t>
            </a:r>
            <a:r>
              <a:rPr lang="en-GB" sz="3600" spc="-60" dirty="0" smtClean="0">
                <a:solidFill>
                  <a:schemeClr val="tx2"/>
                </a:solidFill>
                <a:ea typeface="+mj-ea"/>
                <a:cs typeface="+mj-cs"/>
              </a:rPr>
              <a:t>a TV </a:t>
            </a:r>
            <a:r>
              <a:rPr lang="en-GB" sz="3600" spc="-60" dirty="0">
                <a:solidFill>
                  <a:schemeClr val="tx2"/>
                </a:solidFill>
                <a:ea typeface="+mj-ea"/>
                <a:cs typeface="+mj-cs"/>
              </a:rPr>
              <a:t>programme</a:t>
            </a:r>
            <a:endParaRPr lang="en-US" sz="3600" spc="-60" dirty="0">
              <a:solidFill>
                <a:schemeClr val="tx2"/>
              </a:solidFill>
              <a:ea typeface="+mj-ea"/>
              <a:cs typeface="+mj-cs"/>
            </a:endParaRPr>
          </a:p>
          <a:p>
            <a:endParaRPr lang="en-US" dirty="0"/>
          </a:p>
          <a:p>
            <a:endParaRPr lang="en-US" dirty="0"/>
          </a:p>
        </p:txBody>
      </p:sp>
      <p:pic>
        <p:nvPicPr>
          <p:cNvPr id="4" name="Picture 3"/>
          <p:cNvPicPr>
            <a:picLocks noChangeAspect="1"/>
          </p:cNvPicPr>
          <p:nvPr/>
        </p:nvPicPr>
        <p:blipFill>
          <a:blip r:embed="rId2"/>
          <a:stretch>
            <a:fillRect/>
          </a:stretch>
        </p:blipFill>
        <p:spPr>
          <a:xfrm>
            <a:off x="7308304" y="404664"/>
            <a:ext cx="1388990" cy="1369891"/>
          </a:xfrm>
          <a:prstGeom prst="rect">
            <a:avLst/>
          </a:prstGeom>
        </p:spPr>
      </p:pic>
      <p:pic>
        <p:nvPicPr>
          <p:cNvPr id="14"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5" name="Picture 3" descr="publish-ebooks[1]"/>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6"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Picture 5" descr="Stage by Viscious-Speed - stage"/>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18"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7" name="Rectangle 26"/>
          <p:cNvSpPr/>
          <p:nvPr/>
        </p:nvSpPr>
        <p:spPr>
          <a:xfrm>
            <a:off x="1976418" y="5301208"/>
            <a:ext cx="2595582" cy="646331"/>
          </a:xfrm>
          <a:prstGeom prst="rect">
            <a:avLst/>
          </a:prstGeom>
        </p:spPr>
        <p:txBody>
          <a:bodyPr wrap="none">
            <a:spAutoFit/>
          </a:bodyPr>
          <a:lstStyle/>
          <a:p>
            <a:r>
              <a:rPr lang="en-GB" sz="3600" b="1" dirty="0"/>
              <a:t>Adaptation</a:t>
            </a:r>
            <a:endParaRPr lang="en-GB" b="1" dirty="0"/>
          </a:p>
        </p:txBody>
      </p:sp>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419" y="5252547"/>
            <a:ext cx="940065" cy="917504"/>
          </a:xfrm>
          <a:prstGeom prst="rect">
            <a:avLst/>
          </a:prstGeom>
        </p:spPr>
      </p:pic>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spTree>
    <p:extLst>
      <p:ext uri="{BB962C8B-B14F-4D97-AF65-F5344CB8AC3E}">
        <p14:creationId xmlns:p14="http://schemas.microsoft.com/office/powerpoint/2010/main" val="3091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2</a:t>
            </a:r>
            <a:endParaRPr lang="en-US" dirty="0"/>
          </a:p>
        </p:txBody>
      </p:sp>
      <p:sp>
        <p:nvSpPr>
          <p:cNvPr id="3" name="Content Placeholder 2"/>
          <p:cNvSpPr>
            <a:spLocks noGrp="1"/>
          </p:cNvSpPr>
          <p:nvPr>
            <p:ph idx="1"/>
          </p:nvPr>
        </p:nvSpPr>
        <p:spPr/>
        <p:txBody>
          <a:bodyPr/>
          <a:lstStyle/>
          <a:p>
            <a:r>
              <a:rPr lang="en-US" sz="3600" dirty="0" smtClean="0"/>
              <a:t>What </a:t>
            </a:r>
            <a:r>
              <a:rPr lang="en-US" sz="3600" dirty="0"/>
              <a:t>types of usages apply</a:t>
            </a:r>
            <a:r>
              <a:rPr lang="en-US" sz="3600" dirty="0" smtClean="0"/>
              <a:t>?</a:t>
            </a:r>
          </a:p>
          <a:p>
            <a:endParaRPr lang="en-US" sz="3600" dirty="0"/>
          </a:p>
          <a:p>
            <a:r>
              <a:rPr lang="en-GB" sz="3600" spc="-60" dirty="0" smtClean="0">
                <a:solidFill>
                  <a:schemeClr val="tx2"/>
                </a:solidFill>
                <a:ea typeface="+mj-ea"/>
                <a:cs typeface="+mj-cs"/>
              </a:rPr>
              <a:t>4. A tourist takes </a:t>
            </a:r>
            <a:r>
              <a:rPr lang="en-GB" sz="3600" spc="-60" dirty="0">
                <a:solidFill>
                  <a:schemeClr val="tx2"/>
                </a:solidFill>
                <a:ea typeface="+mj-ea"/>
                <a:cs typeface="+mj-cs"/>
              </a:rPr>
              <a:t>a photo of a </a:t>
            </a:r>
            <a:r>
              <a:rPr lang="en-GB" sz="3600" spc="-60" dirty="0" smtClean="0">
                <a:solidFill>
                  <a:schemeClr val="tx2"/>
                </a:solidFill>
                <a:ea typeface="+mj-ea"/>
                <a:cs typeface="+mj-cs"/>
              </a:rPr>
              <a:t>statue on public display</a:t>
            </a:r>
            <a:endParaRPr lang="en-GB" sz="3600" spc="-60" dirty="0">
              <a:solidFill>
                <a:schemeClr val="tx2"/>
              </a:solidFill>
              <a:ea typeface="+mj-ea"/>
              <a:cs typeface="+mj-cs"/>
            </a:endParaRPr>
          </a:p>
          <a:p>
            <a:pPr marL="342900" indent="-342900">
              <a:buFont typeface="Arial"/>
              <a:buChar char="•"/>
            </a:pPr>
            <a:endParaRPr lang="en-US" dirty="0" smtClean="0"/>
          </a:p>
          <a:p>
            <a:endParaRPr lang="en-US" dirty="0"/>
          </a:p>
          <a:p>
            <a:endParaRPr lang="en-US" dirty="0"/>
          </a:p>
        </p:txBody>
      </p:sp>
      <p:pic>
        <p:nvPicPr>
          <p:cNvPr id="4" name="Picture 3"/>
          <p:cNvPicPr>
            <a:picLocks noChangeAspect="1"/>
          </p:cNvPicPr>
          <p:nvPr/>
        </p:nvPicPr>
        <p:blipFill>
          <a:blip r:embed="rId2"/>
          <a:stretch>
            <a:fillRect/>
          </a:stretch>
        </p:blipFill>
        <p:spPr>
          <a:xfrm>
            <a:off x="7308304" y="404664"/>
            <a:ext cx="1388990" cy="1369891"/>
          </a:xfrm>
          <a:prstGeom prst="rect">
            <a:avLst/>
          </a:prstGeom>
        </p:spPr>
      </p:pic>
      <p:pic>
        <p:nvPicPr>
          <p:cNvPr id="14"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5" name="Picture 3" descr="publish-ebooks[1]"/>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6"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Picture 5" descr="Stage by Viscious-Speed - stage"/>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18" name="Picture 6" descr="provider-interne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3" name="Rectangle 22"/>
          <p:cNvSpPr/>
          <p:nvPr/>
        </p:nvSpPr>
        <p:spPr>
          <a:xfrm>
            <a:off x="539552" y="4797152"/>
            <a:ext cx="7247223" cy="1200329"/>
          </a:xfrm>
          <a:prstGeom prst="rect">
            <a:avLst/>
          </a:prstGeom>
        </p:spPr>
        <p:txBody>
          <a:bodyPr wrap="square">
            <a:spAutoFit/>
          </a:bodyPr>
          <a:lstStyle/>
          <a:p>
            <a:r>
              <a:rPr lang="en-GB" sz="3600" b="1" dirty="0" smtClean="0"/>
              <a:t>No copyright infringement – see S.62 of the CDPA</a:t>
            </a:r>
            <a:endParaRPr lang="en-GB" b="1" dirty="0"/>
          </a:p>
        </p:txBody>
      </p:sp>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spTree>
    <p:extLst>
      <p:ext uri="{BB962C8B-B14F-4D97-AF65-F5344CB8AC3E}">
        <p14:creationId xmlns:p14="http://schemas.microsoft.com/office/powerpoint/2010/main" val="305153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licences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5115614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6817058" cy="1389479"/>
          </a:xfrm>
        </p:spPr>
        <p:txBody>
          <a:bodyPr>
            <a:normAutofit/>
          </a:bodyPr>
          <a:lstStyle/>
          <a:p>
            <a:r>
              <a:rPr lang="en-GB" dirty="0" smtClean="0"/>
              <a:t>Why consider types of</a:t>
            </a:r>
            <a:br>
              <a:rPr lang="en-GB" dirty="0" smtClean="0"/>
            </a:br>
            <a:r>
              <a:rPr lang="en-GB" dirty="0" smtClean="0"/>
              <a:t>Copyright licence?</a:t>
            </a:r>
            <a:endParaRPr lang="en-GB" dirty="0"/>
          </a:p>
        </p:txBody>
      </p:sp>
      <p:sp>
        <p:nvSpPr>
          <p:cNvPr id="3" name="Content Placeholder 2"/>
          <p:cNvSpPr>
            <a:spLocks noGrp="1"/>
          </p:cNvSpPr>
          <p:nvPr>
            <p:ph idx="1"/>
          </p:nvPr>
        </p:nvSpPr>
        <p:spPr>
          <a:xfrm>
            <a:off x="764274" y="1752600"/>
            <a:ext cx="7696157" cy="4373563"/>
          </a:xfrm>
        </p:spPr>
        <p:txBody>
          <a:bodyPr>
            <a:normAutofit/>
          </a:bodyPr>
          <a:lstStyle/>
          <a:p>
            <a:pPr marL="571500" indent="-571500">
              <a:buFont typeface="Arial" panose="020B0604020202020204" pitchFamily="34" charset="0"/>
              <a:buChar char="+"/>
            </a:pPr>
            <a:r>
              <a:rPr lang="en-GB" sz="3600" dirty="0" smtClean="0"/>
              <a:t>First point of call</a:t>
            </a:r>
          </a:p>
          <a:p>
            <a:pPr lvl="1">
              <a:buFont typeface="Arial" panose="020B0604020202020204" pitchFamily="34" charset="0"/>
              <a:buChar char="+"/>
            </a:pPr>
            <a:r>
              <a:rPr lang="en-GB" sz="3600" dirty="0" smtClean="0"/>
              <a:t> Can effectively provide zero risk</a:t>
            </a:r>
          </a:p>
          <a:p>
            <a:pPr lvl="1">
              <a:buFont typeface="Arial" panose="020B0604020202020204" pitchFamily="34" charset="0"/>
              <a:buChar char="+"/>
            </a:pPr>
            <a:r>
              <a:rPr lang="en-GB" sz="3600" dirty="0" smtClean="0"/>
              <a:t> May already have paid for them</a:t>
            </a:r>
            <a:endParaRPr lang="en-GB" sz="3600" dirty="0"/>
          </a:p>
          <a:p>
            <a:pPr marL="571500" indent="-571500">
              <a:buFont typeface="Arial" panose="020B0604020202020204" pitchFamily="34" charset="0"/>
              <a:buChar char="‒"/>
            </a:pPr>
            <a:r>
              <a:rPr lang="en-GB" sz="3600" dirty="0" smtClean="0"/>
              <a:t>They all involve limitations</a:t>
            </a:r>
          </a:p>
          <a:p>
            <a:pPr lvl="1">
              <a:buFont typeface="Arial" panose="020B0604020202020204" pitchFamily="34" charset="0"/>
              <a:buChar char="‒"/>
            </a:pPr>
            <a:r>
              <a:rPr lang="en-GB" sz="3600" dirty="0"/>
              <a:t> </a:t>
            </a:r>
            <a:r>
              <a:rPr lang="en-GB" sz="3600" dirty="0" smtClean="0"/>
              <a:t>Not carte blanche</a:t>
            </a:r>
          </a:p>
          <a:p>
            <a:pPr lvl="1">
              <a:buFont typeface="Arial" panose="020B0604020202020204" pitchFamily="34" charset="0"/>
              <a:buChar char="‒"/>
            </a:pPr>
            <a:r>
              <a:rPr lang="en-GB" sz="3600" dirty="0"/>
              <a:t> </a:t>
            </a:r>
            <a:r>
              <a:rPr lang="en-GB" sz="3600" dirty="0" smtClean="0"/>
              <a:t>Relationship with exceptions</a:t>
            </a:r>
            <a:endParaRPr lang="en-GB" sz="3600" dirty="0"/>
          </a:p>
          <a:p>
            <a:endParaRPr lang="en-GB" dirty="0"/>
          </a:p>
        </p:txBody>
      </p:sp>
    </p:spTree>
    <p:extLst>
      <p:ext uri="{BB962C8B-B14F-4D97-AF65-F5344CB8AC3E}">
        <p14:creationId xmlns:p14="http://schemas.microsoft.com/office/powerpoint/2010/main" val="38435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189260" cy="1149989"/>
          </a:xfrm>
        </p:spPr>
        <p:txBody>
          <a:bodyPr>
            <a:normAutofit fontScale="90000"/>
          </a:bodyPr>
          <a:lstStyle/>
          <a:p>
            <a:r>
              <a:rPr lang="en-US" dirty="0" smtClean="0"/>
              <a:t>Copyright </a:t>
            </a:r>
            <a:r>
              <a:rPr lang="en-US" dirty="0" err="1" smtClean="0"/>
              <a:t>licences</a:t>
            </a:r>
            <a:r>
              <a:rPr lang="en-US" dirty="0" smtClean="0"/>
              <a:t> (1)</a:t>
            </a:r>
            <a:endParaRPr lang="en-US" dirty="0"/>
          </a:p>
        </p:txBody>
      </p:sp>
      <p:sp>
        <p:nvSpPr>
          <p:cNvPr id="5" name="Content Placeholder 2"/>
          <p:cNvSpPr txBox="1">
            <a:spLocks/>
          </p:cNvSpPr>
          <p:nvPr/>
        </p:nvSpPr>
        <p:spPr>
          <a:xfrm>
            <a:off x="1924334" y="1752600"/>
            <a:ext cx="6152866" cy="4373563"/>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smtClean="0"/>
              <a:t>CLA </a:t>
            </a:r>
            <a:r>
              <a:rPr lang="en-GB" sz="2400" dirty="0" smtClean="0"/>
              <a:t>(Copyright Licensing Agency)</a:t>
            </a:r>
          </a:p>
          <a:p>
            <a:pPr>
              <a:spcAft>
                <a:spcPts val="1000"/>
              </a:spcAft>
            </a:pPr>
            <a:r>
              <a:rPr lang="en-GB" sz="3200" dirty="0" smtClean="0"/>
              <a:t>NLA Media Access</a:t>
            </a:r>
          </a:p>
          <a:p>
            <a:pPr>
              <a:spcAft>
                <a:spcPts val="1000"/>
              </a:spcAft>
            </a:pPr>
            <a:r>
              <a:rPr lang="en-GB" sz="3200" dirty="0" smtClean="0"/>
              <a:t>ERA </a:t>
            </a:r>
            <a:r>
              <a:rPr lang="en-GB" sz="2400" dirty="0" smtClean="0"/>
              <a:t>(Educational Recording Agency)</a:t>
            </a:r>
          </a:p>
          <a:p>
            <a:pPr>
              <a:spcAft>
                <a:spcPts val="1000"/>
              </a:spcAft>
            </a:pPr>
            <a:r>
              <a:rPr lang="en-GB" sz="3200" dirty="0" err="1" smtClean="0"/>
              <a:t>Filmbank</a:t>
            </a:r>
            <a:r>
              <a:rPr lang="en-GB" sz="3200" dirty="0" smtClean="0"/>
              <a:t> / MPLC</a:t>
            </a:r>
          </a:p>
          <a:p>
            <a:pPr>
              <a:spcAft>
                <a:spcPts val="1000"/>
              </a:spcAft>
            </a:pPr>
            <a:r>
              <a:rPr lang="en-GB" sz="3200" dirty="0" smtClean="0"/>
              <a:t>Library E-resources</a:t>
            </a:r>
          </a:p>
          <a:p>
            <a:pPr>
              <a:spcAft>
                <a:spcPts val="1000"/>
              </a:spcAft>
            </a:pPr>
            <a:r>
              <a:rPr lang="en-GB" sz="3200" dirty="0" smtClean="0"/>
              <a:t>Creative Commons / Open Licences</a:t>
            </a:r>
          </a:p>
        </p:txBody>
      </p:sp>
      <p:sp>
        <p:nvSpPr>
          <p:cNvPr id="6" name="Text Box 2"/>
          <p:cNvSpPr txBox="1">
            <a:spLocks noChangeAspect="1" noChangeArrowheads="1"/>
          </p:cNvSpPr>
          <p:nvPr/>
        </p:nvSpPr>
        <p:spPr bwMode="auto">
          <a:xfrm>
            <a:off x="900133" y="1723328"/>
            <a:ext cx="744790" cy="604264"/>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3"/>
          <p:cNvSpPr txBox="1">
            <a:spLocks noChangeAspect="1" noChangeArrowheads="1"/>
          </p:cNvSpPr>
          <p:nvPr/>
        </p:nvSpPr>
        <p:spPr bwMode="auto">
          <a:xfrm>
            <a:off x="893784" y="2989217"/>
            <a:ext cx="751139" cy="608458"/>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4"/>
          <p:cNvSpPr txBox="1">
            <a:spLocks noChangeAspect="1" noChangeArrowheads="1"/>
          </p:cNvSpPr>
          <p:nvPr/>
        </p:nvSpPr>
        <p:spPr bwMode="auto">
          <a:xfrm>
            <a:off x="906674" y="2354887"/>
            <a:ext cx="751897" cy="61002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365" name="Picture 5" descr="Machovka-Video-projector[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39192" y="3761177"/>
            <a:ext cx="753237" cy="458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5366" name="Picture 6" descr="bookonscre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729" y="4404187"/>
            <a:ext cx="600708" cy="498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5367"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177" y="5186981"/>
            <a:ext cx="519265"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5262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3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3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189260" cy="1149989"/>
          </a:xfrm>
        </p:spPr>
        <p:txBody>
          <a:bodyPr>
            <a:normAutofit fontScale="90000"/>
          </a:bodyPr>
          <a:lstStyle/>
          <a:p>
            <a:r>
              <a:rPr lang="en-US" dirty="0" smtClean="0"/>
              <a:t>Copyright </a:t>
            </a:r>
            <a:r>
              <a:rPr lang="en-US" dirty="0" err="1" smtClean="0"/>
              <a:t>licences</a:t>
            </a:r>
            <a:r>
              <a:rPr lang="en-US" dirty="0" smtClean="0"/>
              <a:t> (2)</a:t>
            </a:r>
            <a:endParaRPr lang="en-US" dirty="0"/>
          </a:p>
        </p:txBody>
      </p:sp>
      <p:sp>
        <p:nvSpPr>
          <p:cNvPr id="5" name="Content Placeholder 2"/>
          <p:cNvSpPr txBox="1">
            <a:spLocks/>
          </p:cNvSpPr>
          <p:nvPr/>
        </p:nvSpPr>
        <p:spPr>
          <a:xfrm>
            <a:off x="1924334" y="1752600"/>
            <a:ext cx="6152866" cy="45720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a:t>‘Bespoke’ permission</a:t>
            </a:r>
          </a:p>
          <a:p>
            <a:pPr>
              <a:spcAft>
                <a:spcPts val="1000"/>
              </a:spcAft>
            </a:pPr>
            <a:r>
              <a:rPr lang="en-GB" sz="3200" dirty="0"/>
              <a:t>Website Terms and Conditions</a:t>
            </a:r>
          </a:p>
          <a:p>
            <a:pPr>
              <a:spcAft>
                <a:spcPts val="1000"/>
              </a:spcAft>
            </a:pPr>
            <a:r>
              <a:rPr lang="en-GB" sz="3200" dirty="0"/>
              <a:t>IPO Orphan Works Licensing Scheme</a:t>
            </a:r>
          </a:p>
          <a:p>
            <a:pPr>
              <a:spcAft>
                <a:spcPts val="1000"/>
              </a:spcAft>
            </a:pPr>
            <a:r>
              <a:rPr lang="en-GB" sz="3200" dirty="0"/>
              <a:t>You made it yourself</a:t>
            </a:r>
          </a:p>
          <a:p>
            <a:pPr>
              <a:spcAft>
                <a:spcPts val="1000"/>
              </a:spcAft>
            </a:pPr>
            <a:r>
              <a:rPr lang="en-GB" sz="3200" dirty="0"/>
              <a:t>You work for / in collaboration with rights holder</a:t>
            </a:r>
          </a:p>
        </p:txBody>
      </p:sp>
      <p:pic>
        <p:nvPicPr>
          <p:cNvPr id="16386" name="Picture 2" descr="Handshake-03[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902673" y="1706516"/>
            <a:ext cx="922336" cy="648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639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174" y="2505766"/>
            <a:ext cx="793013" cy="70400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6393" name="Picture 9" descr="Carpenter by dominiquechappard - A carpenter at 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93" y="4320381"/>
            <a:ext cx="668695" cy="75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6394" name="Picture 10" descr="teamwork[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865366" y="5374481"/>
            <a:ext cx="996950"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4" name="Rectangle 13"/>
          <p:cNvSpPr/>
          <p:nvPr/>
        </p:nvSpPr>
        <p:spPr>
          <a:xfrm>
            <a:off x="736978" y="4229100"/>
            <a:ext cx="8026022" cy="19431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11"/>
          <p:cNvGrpSpPr>
            <a:grpSpLocks/>
          </p:cNvGrpSpPr>
          <p:nvPr/>
        </p:nvGrpSpPr>
        <p:grpSpPr bwMode="auto">
          <a:xfrm>
            <a:off x="7393460" y="4968875"/>
            <a:ext cx="1516062" cy="1177925"/>
            <a:chOff x="112326510" y="108733762"/>
            <a:chExt cx="1693399" cy="1397189"/>
          </a:xfrm>
        </p:grpSpPr>
        <p:sp>
          <p:nvSpPr>
            <p:cNvPr id="10" name="Diagonal Stripe 22"/>
            <p:cNvSpPr>
              <a:spLocks/>
            </p:cNvSpPr>
            <p:nvPr/>
          </p:nvSpPr>
          <p:spPr bwMode="auto">
            <a:xfrm rot="10800000">
              <a:off x="112326510" y="108733762"/>
              <a:ext cx="1516607" cy="1397189"/>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1" name="Text Box 23"/>
            <p:cNvSpPr txBox="1">
              <a:spLocks noChangeArrowheads="1"/>
            </p:cNvSpPr>
            <p:nvPr/>
          </p:nvSpPr>
          <p:spPr bwMode="auto">
            <a:xfrm rot="-2628951">
              <a:off x="112639337" y="109416891"/>
              <a:ext cx="1380572" cy="3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300" b="1" i="0" u="none" strike="noStrike" cap="none" normalizeH="0" baseline="0" smtClean="0">
                  <a:ln>
                    <a:noFill/>
                  </a:ln>
                  <a:solidFill>
                    <a:srgbClr val="FFFFFF"/>
                  </a:solidFill>
                  <a:effectLst/>
                  <a:latin typeface="Calibri" pitchFamily="34" charset="0"/>
                  <a:cs typeface="Arial" pitchFamily="34" charset="0"/>
                </a:rPr>
                <a:t>Licence related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4" name="Group 3"/>
          <p:cNvGrpSpPr/>
          <p:nvPr/>
        </p:nvGrpSpPr>
        <p:grpSpPr>
          <a:xfrm>
            <a:off x="916534" y="3360782"/>
            <a:ext cx="955228" cy="809506"/>
            <a:chOff x="916534" y="3360782"/>
            <a:chExt cx="955228" cy="809506"/>
          </a:xfrm>
        </p:grpSpPr>
        <p:pic>
          <p:nvPicPr>
            <p:cNvPr id="163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6534" y="3360782"/>
              <a:ext cx="835450" cy="67781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7148" y="3751996"/>
              <a:ext cx="404614" cy="418292"/>
            </a:xfrm>
            <a:prstGeom prst="rect">
              <a:avLst/>
            </a:prstGeom>
            <a:solidFill>
              <a:schemeClr val="bg1"/>
            </a:solidFill>
          </p:spPr>
        </p:pic>
      </p:grpSp>
    </p:spTree>
    <p:extLst>
      <p:ext uri="{BB962C8B-B14F-4D97-AF65-F5344CB8AC3E}">
        <p14:creationId xmlns:p14="http://schemas.microsoft.com/office/powerpoint/2010/main" val="316334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39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p:txBody>
          <a:bodyPr anchor="ctr" anchorCtr="0">
            <a:normAutofit/>
          </a:bodyPr>
          <a:lstStyle/>
          <a:p>
            <a:r>
              <a:rPr lang="en-US" sz="3600" dirty="0" smtClean="0"/>
              <a:t>Using your “</a:t>
            </a:r>
            <a:r>
              <a:rPr lang="en-US" sz="3600" dirty="0" err="1" smtClean="0"/>
              <a:t>Licences</a:t>
            </a:r>
            <a:r>
              <a:rPr lang="en-US" sz="3600" dirty="0" smtClean="0"/>
              <a:t>” cards, decide what types of </a:t>
            </a:r>
            <a:r>
              <a:rPr lang="en-US" sz="3600" dirty="0" err="1" smtClean="0"/>
              <a:t>licences</a:t>
            </a:r>
            <a:r>
              <a:rPr lang="en-US" sz="3600" dirty="0" smtClean="0"/>
              <a:t> apply in the following scenarios?</a:t>
            </a:r>
          </a:p>
          <a:p>
            <a:endParaRPr lang="en-US" dirty="0"/>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17967098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p:txBody>
          <a:bodyPr>
            <a:normAutofit/>
          </a:bodyPr>
          <a:lstStyle/>
          <a:p>
            <a:pPr lvl="0"/>
            <a:r>
              <a:rPr lang="en-GB" sz="3200" dirty="0" smtClean="0"/>
              <a:t>What types of licence might apply?</a:t>
            </a:r>
          </a:p>
          <a:p>
            <a:pPr lvl="0"/>
            <a:endParaRPr lang="en-GB" sz="3200" dirty="0" smtClean="0"/>
          </a:p>
          <a:p>
            <a:pPr lvl="0"/>
            <a:r>
              <a:rPr lang="en-GB" sz="3200" spc="-60" dirty="0" smtClean="0">
                <a:solidFill>
                  <a:schemeClr val="tx2"/>
                </a:solidFill>
                <a:ea typeface="+mj-ea"/>
                <a:cs typeface="+mj-cs"/>
              </a:rPr>
              <a:t>1. Creating </a:t>
            </a:r>
            <a:r>
              <a:rPr lang="en-GB" sz="3200" spc="-60" dirty="0">
                <a:solidFill>
                  <a:schemeClr val="tx2"/>
                </a:solidFill>
                <a:ea typeface="+mj-ea"/>
                <a:cs typeface="+mj-cs"/>
              </a:rPr>
              <a:t>copyright guidance for the educational establishment you work for and making it available to others to reuse and build upon</a:t>
            </a:r>
          </a:p>
          <a:p>
            <a:endParaRPr lang="en-US" dirty="0"/>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pic>
        <p:nvPicPr>
          <p:cNvPr id="16" name="Picture 10" descr="teamwork[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550714" y="5157192"/>
            <a:ext cx="996950"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7"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95" y="5949280"/>
            <a:ext cx="519265"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18" name="Rectangle 17"/>
          <p:cNvSpPr/>
          <p:nvPr/>
        </p:nvSpPr>
        <p:spPr>
          <a:xfrm>
            <a:off x="1547665" y="5187244"/>
            <a:ext cx="7344816" cy="461665"/>
          </a:xfrm>
          <a:prstGeom prst="rect">
            <a:avLst/>
          </a:prstGeom>
        </p:spPr>
        <p:txBody>
          <a:bodyPr wrap="square">
            <a:spAutoFit/>
          </a:bodyPr>
          <a:lstStyle/>
          <a:p>
            <a:r>
              <a:rPr lang="en-GB" sz="2400" b="1" dirty="0"/>
              <a:t>You work for / in collaboration with rights holder</a:t>
            </a:r>
          </a:p>
        </p:txBody>
      </p:sp>
      <p:sp>
        <p:nvSpPr>
          <p:cNvPr id="19" name="Rectangle 18"/>
          <p:cNvSpPr/>
          <p:nvPr/>
        </p:nvSpPr>
        <p:spPr>
          <a:xfrm>
            <a:off x="1539302" y="5936580"/>
            <a:ext cx="5434501" cy="461665"/>
          </a:xfrm>
          <a:prstGeom prst="rect">
            <a:avLst/>
          </a:prstGeom>
        </p:spPr>
        <p:txBody>
          <a:bodyPr wrap="none">
            <a:spAutoFit/>
          </a:bodyPr>
          <a:lstStyle/>
          <a:p>
            <a:pPr>
              <a:spcAft>
                <a:spcPts val="1000"/>
              </a:spcAft>
            </a:pPr>
            <a:r>
              <a:rPr lang="en-GB" sz="2400" b="1" dirty="0"/>
              <a:t>Creative Commons / Open Licences</a:t>
            </a:r>
          </a:p>
        </p:txBody>
      </p:sp>
      <p:sp>
        <p:nvSpPr>
          <p:cNvPr id="20"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 name="Picture 5" descr="Machovka-Video-projector[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4" name="Picture 6" descr="bookonscre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5"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6" name="Picture 2" descr="Handshake-03[1]"/>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9" name="Picture 9" descr="Carpenter by dominiquechappard - A carpenter at wor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 name="Picture 10" descr="teamwork[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60147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a:xfrm>
            <a:off x="457200" y="1752600"/>
            <a:ext cx="7620000" cy="3473365"/>
          </a:xfrm>
        </p:spPr>
        <p:txBody>
          <a:bodyPr>
            <a:normAutofit/>
          </a:bodyPr>
          <a:lstStyle/>
          <a:p>
            <a:r>
              <a:rPr lang="en-GB" sz="3200" dirty="0"/>
              <a:t>What types of licence might apply</a:t>
            </a:r>
            <a:r>
              <a:rPr lang="en-GB" sz="3200" dirty="0" smtClean="0"/>
              <a:t>?</a:t>
            </a:r>
          </a:p>
          <a:p>
            <a:pPr lvl="0"/>
            <a:endParaRPr lang="en-GB" sz="3200" dirty="0" smtClean="0"/>
          </a:p>
          <a:p>
            <a:r>
              <a:rPr lang="en-GB" sz="3200" spc="-60" dirty="0">
                <a:solidFill>
                  <a:schemeClr val="tx2"/>
                </a:solidFill>
                <a:ea typeface="+mj-ea"/>
                <a:cs typeface="+mj-cs"/>
              </a:rPr>
              <a:t>2. Taking extracts of published literary works and uploading them onto a university VLE for the use of registered students</a:t>
            </a:r>
          </a:p>
          <a:p>
            <a:endParaRPr lang="en-US" dirty="0"/>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sp>
        <p:nvSpPr>
          <p:cNvPr id="5"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5" descr="Machovka-Video-projector[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9" name="Picture 6" descr="bookonscre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1"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3"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4" name="Picture 9" descr="Carpenter by dominiquechappard - A carpenter at wor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5" name="Picture 10" descr="teamwork[1]"/>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7" name="Text Box 2"/>
          <p:cNvSpPr txBox="1">
            <a:spLocks noChangeAspect="1" noChangeArrowheads="1"/>
          </p:cNvSpPr>
          <p:nvPr/>
        </p:nvSpPr>
        <p:spPr bwMode="auto">
          <a:xfrm>
            <a:off x="621985" y="5165482"/>
            <a:ext cx="744790" cy="604264"/>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614878" y="5884648"/>
            <a:ext cx="751897" cy="61002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6" descr="bookonscre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9324" y="5225965"/>
            <a:ext cx="600708" cy="498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9324" y="5884648"/>
            <a:ext cx="519265"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1" name="Rectangle 20"/>
          <p:cNvSpPr/>
          <p:nvPr/>
        </p:nvSpPr>
        <p:spPr>
          <a:xfrm>
            <a:off x="1547664" y="5187244"/>
            <a:ext cx="2711659" cy="461665"/>
          </a:xfrm>
          <a:prstGeom prst="rect">
            <a:avLst/>
          </a:prstGeom>
        </p:spPr>
        <p:txBody>
          <a:bodyPr wrap="square">
            <a:spAutoFit/>
          </a:bodyPr>
          <a:lstStyle/>
          <a:p>
            <a:r>
              <a:rPr lang="en-GB" sz="2400" b="1" dirty="0" smtClean="0"/>
              <a:t>CLA HE Licence</a:t>
            </a:r>
            <a:endParaRPr lang="en-GB" sz="2400" b="1" dirty="0"/>
          </a:p>
        </p:txBody>
      </p:sp>
      <p:sp>
        <p:nvSpPr>
          <p:cNvPr id="22" name="Rectangle 21"/>
          <p:cNvSpPr/>
          <p:nvPr/>
        </p:nvSpPr>
        <p:spPr>
          <a:xfrm>
            <a:off x="1586817" y="5884648"/>
            <a:ext cx="2711659" cy="461665"/>
          </a:xfrm>
          <a:prstGeom prst="rect">
            <a:avLst/>
          </a:prstGeom>
        </p:spPr>
        <p:txBody>
          <a:bodyPr wrap="square">
            <a:spAutoFit/>
          </a:bodyPr>
          <a:lstStyle/>
          <a:p>
            <a:r>
              <a:rPr lang="en-GB" sz="2400" b="1" dirty="0" smtClean="0"/>
              <a:t>NLA Licence?</a:t>
            </a:r>
            <a:endParaRPr lang="en-GB" sz="2400" b="1" dirty="0"/>
          </a:p>
        </p:txBody>
      </p:sp>
      <p:sp>
        <p:nvSpPr>
          <p:cNvPr id="23" name="Rectangle 22"/>
          <p:cNvSpPr/>
          <p:nvPr/>
        </p:nvSpPr>
        <p:spPr>
          <a:xfrm>
            <a:off x="5076056" y="5225965"/>
            <a:ext cx="3429527" cy="461665"/>
          </a:xfrm>
          <a:prstGeom prst="rect">
            <a:avLst/>
          </a:prstGeom>
        </p:spPr>
        <p:txBody>
          <a:bodyPr wrap="square">
            <a:spAutoFit/>
          </a:bodyPr>
          <a:lstStyle/>
          <a:p>
            <a:r>
              <a:rPr lang="en-GB" sz="2400" b="1" dirty="0" smtClean="0"/>
              <a:t>E-Resource Licence?</a:t>
            </a:r>
            <a:endParaRPr lang="en-GB" sz="2400" b="1" dirty="0"/>
          </a:p>
        </p:txBody>
      </p:sp>
      <p:sp>
        <p:nvSpPr>
          <p:cNvPr id="24" name="Rectangle 23"/>
          <p:cNvSpPr/>
          <p:nvPr/>
        </p:nvSpPr>
        <p:spPr>
          <a:xfrm>
            <a:off x="5076057" y="5882678"/>
            <a:ext cx="3621238" cy="461665"/>
          </a:xfrm>
          <a:prstGeom prst="rect">
            <a:avLst/>
          </a:prstGeom>
        </p:spPr>
        <p:txBody>
          <a:bodyPr wrap="square">
            <a:spAutoFit/>
          </a:bodyPr>
          <a:lstStyle/>
          <a:p>
            <a:r>
              <a:rPr lang="en-GB" sz="2400" b="1" dirty="0" smtClean="0"/>
              <a:t>CC or Open Licence?</a:t>
            </a:r>
            <a:endParaRPr lang="en-GB" sz="2400" b="1" dirty="0"/>
          </a:p>
        </p:txBody>
      </p:sp>
    </p:spTree>
    <p:extLst>
      <p:ext uri="{BB962C8B-B14F-4D97-AF65-F5344CB8AC3E}">
        <p14:creationId xmlns:p14="http://schemas.microsoft.com/office/powerpoint/2010/main" val="103541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p:bldP spid="22" grpId="0"/>
      <p:bldP spid="23"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p:txBody>
          <a:bodyPr>
            <a:normAutofit/>
          </a:bodyPr>
          <a:lstStyle/>
          <a:p>
            <a:r>
              <a:rPr lang="en-GB" sz="3200" dirty="0"/>
              <a:t>What types of licence might apply?</a:t>
            </a:r>
          </a:p>
          <a:p>
            <a:pPr lvl="0"/>
            <a:endParaRPr lang="en-GB" sz="3200" dirty="0" smtClean="0"/>
          </a:p>
          <a:p>
            <a:pPr lvl="0"/>
            <a:r>
              <a:rPr lang="en-GB" sz="3200" spc="-60" dirty="0" smtClean="0">
                <a:solidFill>
                  <a:schemeClr val="tx2"/>
                </a:solidFill>
                <a:ea typeface="+mj-ea"/>
                <a:cs typeface="+mj-cs"/>
              </a:rPr>
              <a:t>3. Providing </a:t>
            </a:r>
            <a:r>
              <a:rPr lang="en-GB" sz="3200" spc="-60" dirty="0">
                <a:solidFill>
                  <a:schemeClr val="tx2"/>
                </a:solidFill>
                <a:ea typeface="+mj-ea"/>
                <a:cs typeface="+mj-cs"/>
              </a:rPr>
              <a:t>authorised students in the UK with online access to off-air recordings made by a university audio-visual department</a:t>
            </a:r>
            <a:endParaRPr lang="en-US" sz="3200" spc="-60" dirty="0">
              <a:solidFill>
                <a:schemeClr val="tx2"/>
              </a:solidFill>
              <a:ea typeface="+mj-ea"/>
              <a:cs typeface="+mj-cs"/>
            </a:endParaRPr>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sp>
        <p:nvSpPr>
          <p:cNvPr id="16"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5" descr="Machovka-Video-projector[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 name="Picture 6" descr="bookonscre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2"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5" name="Picture 9" descr="Carpenter by dominiquechappard - A carpenter at wor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6" name="Picture 10" descr="teamwork[1]"/>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7" name="Content Placeholder 2"/>
          <p:cNvSpPr txBox="1">
            <a:spLocks/>
          </p:cNvSpPr>
          <p:nvPr/>
        </p:nvSpPr>
        <p:spPr>
          <a:xfrm>
            <a:off x="1924334" y="5402064"/>
            <a:ext cx="6152866" cy="824955"/>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smtClean="0"/>
              <a:t>ERA </a:t>
            </a:r>
            <a:r>
              <a:rPr lang="en-GB" sz="2400" dirty="0" smtClean="0"/>
              <a:t>(Educational Recording Agency)</a:t>
            </a:r>
          </a:p>
        </p:txBody>
      </p:sp>
      <p:sp>
        <p:nvSpPr>
          <p:cNvPr id="28" name="Text Box 3"/>
          <p:cNvSpPr txBox="1">
            <a:spLocks noChangeAspect="1" noChangeArrowheads="1"/>
          </p:cNvSpPr>
          <p:nvPr/>
        </p:nvSpPr>
        <p:spPr bwMode="auto">
          <a:xfrm>
            <a:off x="991205" y="5409456"/>
            <a:ext cx="751139" cy="608458"/>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5115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a:xfrm>
            <a:off x="457200" y="1752601"/>
            <a:ext cx="7620000" cy="3188568"/>
          </a:xfrm>
        </p:spPr>
        <p:txBody>
          <a:bodyPr>
            <a:normAutofit/>
          </a:bodyPr>
          <a:lstStyle/>
          <a:p>
            <a:r>
              <a:rPr lang="en-GB" sz="3200" dirty="0"/>
              <a:t>What types of licence might apply</a:t>
            </a:r>
            <a:r>
              <a:rPr lang="en-GB" sz="3200" dirty="0" smtClean="0"/>
              <a:t>?</a:t>
            </a:r>
          </a:p>
          <a:p>
            <a:endParaRPr lang="en-GB" sz="3200" dirty="0" smtClean="0"/>
          </a:p>
          <a:p>
            <a:pPr lvl="0"/>
            <a:r>
              <a:rPr lang="en-GB" sz="3200" spc="-60" dirty="0" smtClean="0">
                <a:solidFill>
                  <a:schemeClr val="tx2"/>
                </a:solidFill>
                <a:ea typeface="+mj-ea"/>
                <a:cs typeface="+mj-cs"/>
              </a:rPr>
              <a:t>4. Showing </a:t>
            </a:r>
            <a:r>
              <a:rPr lang="en-GB" sz="3200" spc="-60" dirty="0">
                <a:solidFill>
                  <a:schemeClr val="tx2"/>
                </a:solidFill>
                <a:ea typeface="+mj-ea"/>
                <a:cs typeface="+mj-cs"/>
              </a:rPr>
              <a:t>a series of obscure feature films to members of a university film club</a:t>
            </a:r>
            <a:endParaRPr lang="en-US" sz="3200" spc="-60" dirty="0">
              <a:solidFill>
                <a:schemeClr val="tx2"/>
              </a:solidFill>
              <a:ea typeface="+mj-ea"/>
              <a:cs typeface="+mj-cs"/>
            </a:endParaRPr>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sp>
        <p:nvSpPr>
          <p:cNvPr id="16"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5" descr="Machovka-Video-projector[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 name="Picture 6" descr="bookonscre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2"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5" name="Picture 9" descr="Carpenter by dominiquechappard - A carpenter at wor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6" name="Picture 10" descr="teamwork[1]"/>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7" name="Content Placeholder 2"/>
          <p:cNvSpPr txBox="1">
            <a:spLocks/>
          </p:cNvSpPr>
          <p:nvPr/>
        </p:nvSpPr>
        <p:spPr>
          <a:xfrm>
            <a:off x="1924334" y="4941168"/>
            <a:ext cx="6152866" cy="68093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err="1" smtClean="0"/>
              <a:t>Filmbank</a:t>
            </a:r>
            <a:r>
              <a:rPr lang="en-GB" sz="3200" dirty="0" smtClean="0"/>
              <a:t> / MPLC / BFI?</a:t>
            </a:r>
          </a:p>
        </p:txBody>
      </p:sp>
      <p:pic>
        <p:nvPicPr>
          <p:cNvPr id="28" name="Picture 5" descr="Machovka-Video-projector[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839192" y="5013176"/>
            <a:ext cx="753237" cy="458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9"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839192" y="5877272"/>
            <a:ext cx="922336" cy="648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0" name="Content Placeholder 2"/>
          <p:cNvSpPr txBox="1">
            <a:spLocks/>
          </p:cNvSpPr>
          <p:nvPr/>
        </p:nvSpPr>
        <p:spPr>
          <a:xfrm>
            <a:off x="1900765" y="5845193"/>
            <a:ext cx="6152866" cy="68093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smtClean="0"/>
              <a:t>‘Bespoke’ permission</a:t>
            </a:r>
          </a:p>
        </p:txBody>
      </p:sp>
    </p:spTree>
    <p:extLst>
      <p:ext uri="{BB962C8B-B14F-4D97-AF65-F5344CB8AC3E}">
        <p14:creationId xmlns:p14="http://schemas.microsoft.com/office/powerpoint/2010/main" val="410258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3</a:t>
            </a:r>
            <a:endParaRPr lang="en-US" dirty="0"/>
          </a:p>
        </p:txBody>
      </p:sp>
      <p:sp>
        <p:nvSpPr>
          <p:cNvPr id="3" name="Content Placeholder 2"/>
          <p:cNvSpPr>
            <a:spLocks noGrp="1"/>
          </p:cNvSpPr>
          <p:nvPr>
            <p:ph idx="1"/>
          </p:nvPr>
        </p:nvSpPr>
        <p:spPr>
          <a:xfrm>
            <a:off x="457200" y="1752601"/>
            <a:ext cx="7620000" cy="3296186"/>
          </a:xfrm>
        </p:spPr>
        <p:txBody>
          <a:bodyPr>
            <a:normAutofit/>
          </a:bodyPr>
          <a:lstStyle/>
          <a:p>
            <a:r>
              <a:rPr lang="en-GB" sz="3200" dirty="0"/>
              <a:t>What types of licence might apply?</a:t>
            </a:r>
          </a:p>
          <a:p>
            <a:pPr lvl="0"/>
            <a:endParaRPr lang="en-GB" sz="3200" dirty="0" smtClean="0"/>
          </a:p>
          <a:p>
            <a:pPr lvl="0"/>
            <a:r>
              <a:rPr lang="en-GB" sz="3200" spc="-60" dirty="0" smtClean="0">
                <a:solidFill>
                  <a:schemeClr val="tx2"/>
                </a:solidFill>
                <a:ea typeface="+mj-ea"/>
                <a:cs typeface="+mj-cs"/>
              </a:rPr>
              <a:t>5. Digitising </a:t>
            </a:r>
            <a:r>
              <a:rPr lang="en-GB" sz="3200" spc="-60" dirty="0">
                <a:solidFill>
                  <a:schemeClr val="tx2"/>
                </a:solidFill>
                <a:ea typeface="+mj-ea"/>
                <a:cs typeface="+mj-cs"/>
              </a:rPr>
              <a:t>a collection of now defunct early twentieth century historical society annual reports </a:t>
            </a:r>
            <a:endParaRPr lang="en-US" sz="3200" spc="-60" dirty="0">
              <a:solidFill>
                <a:schemeClr val="tx2"/>
              </a:solidFill>
              <a:ea typeface="+mj-ea"/>
              <a:cs typeface="+mj-cs"/>
            </a:endParaRPr>
          </a:p>
          <a:p>
            <a:endParaRPr lang="en-US" dirty="0"/>
          </a:p>
        </p:txBody>
      </p:sp>
      <p:pic>
        <p:nvPicPr>
          <p:cNvPr id="4" name="Picture 3"/>
          <p:cNvPicPr>
            <a:picLocks noChangeAspect="1"/>
          </p:cNvPicPr>
          <p:nvPr/>
        </p:nvPicPr>
        <p:blipFill>
          <a:blip r:embed="rId2"/>
          <a:stretch>
            <a:fillRect/>
          </a:stretch>
        </p:blipFill>
        <p:spPr>
          <a:xfrm>
            <a:off x="7380312" y="482453"/>
            <a:ext cx="1316982" cy="1298873"/>
          </a:xfrm>
          <a:prstGeom prst="rect">
            <a:avLst/>
          </a:prstGeom>
        </p:spPr>
      </p:pic>
      <p:sp>
        <p:nvSpPr>
          <p:cNvPr id="16"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5" descr="Machovka-Video-projector[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 name="Picture 6" descr="bookonscre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 name="Picture 7" descr="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2"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25" name="Picture 9" descr="Carpenter by dominiquechappard - A carpenter at wor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6" name="Picture 10" descr="teamwork[1]"/>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7" name="Picture 2" descr="Handshake-03[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420936" y="4864056"/>
            <a:ext cx="922336" cy="648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5805264"/>
            <a:ext cx="835450" cy="67781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29" name="Content Placeholder 2"/>
          <p:cNvSpPr txBox="1">
            <a:spLocks/>
          </p:cNvSpPr>
          <p:nvPr/>
        </p:nvSpPr>
        <p:spPr>
          <a:xfrm>
            <a:off x="1331640" y="4941168"/>
            <a:ext cx="6152866" cy="68093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smtClean="0"/>
              <a:t>‘Bespoke’ permission?</a:t>
            </a:r>
          </a:p>
        </p:txBody>
      </p:sp>
      <p:sp>
        <p:nvSpPr>
          <p:cNvPr id="30" name="Content Placeholder 2"/>
          <p:cNvSpPr txBox="1">
            <a:spLocks/>
          </p:cNvSpPr>
          <p:nvPr/>
        </p:nvSpPr>
        <p:spPr>
          <a:xfrm>
            <a:off x="1403648" y="5844405"/>
            <a:ext cx="7686789" cy="680939"/>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dirty="0" smtClean="0"/>
              <a:t>IPO Orphan Works Licensing Scheme</a:t>
            </a:r>
          </a:p>
        </p:txBody>
      </p:sp>
    </p:spTree>
    <p:extLst>
      <p:ext uri="{BB962C8B-B14F-4D97-AF65-F5344CB8AC3E}">
        <p14:creationId xmlns:p14="http://schemas.microsoft.com/office/powerpoint/2010/main" val="419269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Coffee / tea break</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8414805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445500" cy="4571999"/>
          </a:xfrm>
        </p:spPr>
        <p:txBody>
          <a:bodyPr/>
          <a:lstStyle/>
          <a:p>
            <a:r>
              <a:rPr lang="en-GB" dirty="0" smtClean="0"/>
              <a:t>exceptions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190987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disclaimer</a:t>
            </a:r>
            <a:endParaRPr lang="en-GB" dirty="0"/>
          </a:p>
        </p:txBody>
      </p:sp>
      <p:sp>
        <p:nvSpPr>
          <p:cNvPr id="3" name="Content Placeholder 2"/>
          <p:cNvSpPr>
            <a:spLocks noGrp="1"/>
          </p:cNvSpPr>
          <p:nvPr>
            <p:ph idx="1"/>
          </p:nvPr>
        </p:nvSpPr>
        <p:spPr/>
        <p:txBody>
          <a:bodyPr/>
          <a:lstStyle/>
          <a:p>
            <a:r>
              <a:rPr lang="en-GB" dirty="0" smtClean="0"/>
              <a:t>The following slides are intended to give an overview of the key UK copyright exceptions for those in higher education institutions. They are not comprehensive, nor do they provide full details of the provisions within the relevant legislation (most notably </a:t>
            </a:r>
            <a:r>
              <a:rPr lang="en-GB" dirty="0" smtClean="0">
                <a:hlinkClick r:id="rId2"/>
              </a:rPr>
              <a:t>Copyright, Designs and Patents Act 1988</a:t>
            </a:r>
            <a:r>
              <a:rPr lang="en-GB" dirty="0" smtClean="0"/>
              <a:t>). </a:t>
            </a:r>
            <a:endParaRPr lang="en-GB" dirty="0"/>
          </a:p>
          <a:p>
            <a:r>
              <a:rPr lang="en-GB" dirty="0" smtClean="0"/>
              <a:t>The slides are for information purposes only and do not constitute formal legal advice.</a:t>
            </a:r>
          </a:p>
          <a:p>
            <a:r>
              <a:rPr lang="en-GB" dirty="0" smtClean="0"/>
              <a:t>If you find anything in the slides which appears to be inaccurate of misleading please contact </a:t>
            </a:r>
            <a:r>
              <a:rPr lang="en-GB" dirty="0"/>
              <a:t>@</a:t>
            </a:r>
            <a:r>
              <a:rPr lang="en-GB" dirty="0" err="1"/>
              <a:t>cbowiemorrison</a:t>
            </a:r>
            <a:r>
              <a:rPr lang="en-GB" dirty="0" smtClean="0"/>
              <a:t>. </a:t>
            </a:r>
          </a:p>
        </p:txBody>
      </p:sp>
    </p:spTree>
    <p:extLst>
      <p:ext uri="{BB962C8B-B14F-4D97-AF65-F5344CB8AC3E}">
        <p14:creationId xmlns:p14="http://schemas.microsoft.com/office/powerpoint/2010/main" val="35349075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Hargreaves review</a:t>
            </a:r>
            <a:endParaRPr lang="en-GB"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787" t="1114"/>
          <a:stretch/>
        </p:blipFill>
        <p:spPr>
          <a:xfrm>
            <a:off x="2629484" y="1321800"/>
            <a:ext cx="3382676" cy="4843504"/>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635594" y="6222591"/>
            <a:ext cx="3687924" cy="307777"/>
          </a:xfrm>
          <a:prstGeom prst="rect">
            <a:avLst/>
          </a:prstGeom>
          <a:noFill/>
        </p:spPr>
        <p:txBody>
          <a:bodyPr wrap="square" rtlCol="0">
            <a:spAutoFit/>
          </a:bodyPr>
          <a:lstStyle/>
          <a:p>
            <a:r>
              <a:rPr lang="en-GB" sz="1400" dirty="0">
                <a:hlinkClick r:id="rId3"/>
              </a:rPr>
              <a:t>http://</a:t>
            </a:r>
            <a:r>
              <a:rPr lang="en-GB" sz="1400" dirty="0" smtClean="0">
                <a:hlinkClick r:id="rId3"/>
              </a:rPr>
              <a:t>www.ipo.gov.uk/types/hargreaves.htm</a:t>
            </a:r>
            <a:r>
              <a:rPr lang="en-GB" sz="1400" dirty="0" smtClean="0"/>
              <a:t> </a:t>
            </a:r>
            <a:endParaRPr lang="en-GB" sz="1400" dirty="0"/>
          </a:p>
        </p:txBody>
      </p:sp>
    </p:spTree>
    <p:extLst>
      <p:ext uri="{BB962C8B-B14F-4D97-AF65-F5344CB8AC3E}">
        <p14:creationId xmlns:p14="http://schemas.microsoft.com/office/powerpoint/2010/main" val="36027777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Hargreaves recommendations</a:t>
            </a:r>
            <a:endParaRPr lang="en-GB" dirty="0"/>
          </a:p>
        </p:txBody>
      </p:sp>
      <p:sp>
        <p:nvSpPr>
          <p:cNvPr id="4" name="Rounded Rectangle 3"/>
          <p:cNvSpPr/>
          <p:nvPr/>
        </p:nvSpPr>
        <p:spPr bwMode="auto">
          <a:xfrm>
            <a:off x="1180088" y="1556792"/>
            <a:ext cx="6272232" cy="864096"/>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2800" b="1" i="0" u="none" strike="noStrike" cap="none" normalizeH="0" baseline="0" dirty="0" smtClean="0">
                <a:ln>
                  <a:noFill/>
                </a:ln>
                <a:solidFill>
                  <a:schemeClr val="bg1"/>
                </a:solidFill>
                <a:effectLst/>
                <a:latin typeface="Arial" charset="0"/>
                <a:cs typeface="Arial" charset="0"/>
              </a:rPr>
              <a:t>Rebalance</a:t>
            </a:r>
            <a:r>
              <a:rPr kumimoji="0" lang="en-GB" sz="2800" b="1" i="0" u="none" strike="noStrike" cap="none" normalizeH="0" dirty="0" smtClean="0">
                <a:ln>
                  <a:noFill/>
                </a:ln>
                <a:solidFill>
                  <a:schemeClr val="bg1"/>
                </a:solidFill>
                <a:effectLst/>
                <a:latin typeface="Arial" charset="0"/>
                <a:cs typeface="Arial" charset="0"/>
              </a:rPr>
              <a:t> Copyright </a:t>
            </a:r>
            <a:r>
              <a:rPr lang="en-GB" sz="2800" b="1" dirty="0">
                <a:solidFill>
                  <a:schemeClr val="bg1"/>
                </a:solidFill>
              </a:rPr>
              <a:t>R</a:t>
            </a:r>
            <a:r>
              <a:rPr kumimoji="0" lang="en-GB" sz="2800" b="1" i="0" u="none" strike="noStrike" cap="none" normalizeH="0" dirty="0" smtClean="0">
                <a:ln>
                  <a:noFill/>
                </a:ln>
                <a:solidFill>
                  <a:schemeClr val="bg1"/>
                </a:solidFill>
                <a:effectLst/>
                <a:latin typeface="Arial" charset="0"/>
                <a:cs typeface="Arial" charset="0"/>
              </a:rPr>
              <a:t>egime</a:t>
            </a:r>
            <a:endParaRPr kumimoji="0" lang="en-GB" sz="2800" b="1" i="0" u="none" strike="noStrike" cap="none" normalizeH="0" baseline="0" dirty="0" smtClean="0">
              <a:ln>
                <a:noFill/>
              </a:ln>
              <a:solidFill>
                <a:schemeClr val="bg1"/>
              </a:solidFill>
              <a:effectLst/>
              <a:latin typeface="Arial" charset="0"/>
              <a:cs typeface="Arial" charset="0"/>
            </a:endParaRPr>
          </a:p>
        </p:txBody>
      </p:sp>
      <p:sp>
        <p:nvSpPr>
          <p:cNvPr id="5" name="Rounded Rectangle 4"/>
          <p:cNvSpPr/>
          <p:nvPr/>
        </p:nvSpPr>
        <p:spPr bwMode="auto">
          <a:xfrm>
            <a:off x="1180088" y="2564904"/>
            <a:ext cx="6272232" cy="864096"/>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2800" b="1" i="0" u="none" strike="noStrike" cap="none" normalizeH="0" baseline="0" dirty="0" smtClean="0">
                <a:ln>
                  <a:noFill/>
                </a:ln>
                <a:solidFill>
                  <a:schemeClr val="bg1"/>
                </a:solidFill>
                <a:effectLst/>
                <a:latin typeface="Arial" charset="0"/>
                <a:cs typeface="Arial" charset="0"/>
              </a:rPr>
              <a:t>Format Neutral</a:t>
            </a:r>
          </a:p>
        </p:txBody>
      </p:sp>
      <p:sp>
        <p:nvSpPr>
          <p:cNvPr id="6" name="Rounded Rectangle 5"/>
          <p:cNvSpPr/>
          <p:nvPr/>
        </p:nvSpPr>
        <p:spPr bwMode="auto">
          <a:xfrm>
            <a:off x="1180088" y="3573016"/>
            <a:ext cx="6272232" cy="864096"/>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ctr" defTabSz="914400" rtl="0" eaLnBrk="1" fontAlgn="b" latinLnBrk="0" hangingPunct="1">
              <a:lnSpc>
                <a:spcPct val="100000"/>
              </a:lnSpc>
              <a:spcBef>
                <a:spcPct val="30000"/>
              </a:spcBef>
              <a:spcAft>
                <a:spcPct val="0"/>
              </a:spcAft>
              <a:buClrTx/>
              <a:buSzTx/>
              <a:buFontTx/>
              <a:buNone/>
              <a:tabLst/>
            </a:pPr>
            <a:r>
              <a:rPr lang="en-GB" sz="2800" b="1" dirty="0" smtClean="0">
                <a:solidFill>
                  <a:schemeClr val="bg1"/>
                </a:solidFill>
              </a:rPr>
              <a:t>Future Proof</a:t>
            </a:r>
            <a:endParaRPr kumimoji="0" lang="en-GB" sz="2800" b="1" i="0" u="none" strike="noStrike" cap="none" normalizeH="0" baseline="0" dirty="0" smtClean="0">
              <a:ln>
                <a:noFill/>
              </a:ln>
              <a:solidFill>
                <a:schemeClr val="bg1"/>
              </a:solidFill>
              <a:effectLst/>
              <a:latin typeface="Arial" charset="0"/>
              <a:cs typeface="Arial" charset="0"/>
            </a:endParaRPr>
          </a:p>
        </p:txBody>
      </p:sp>
      <p:sp>
        <p:nvSpPr>
          <p:cNvPr id="7" name="Rounded Rectangle 6"/>
          <p:cNvSpPr/>
          <p:nvPr/>
        </p:nvSpPr>
        <p:spPr bwMode="auto">
          <a:xfrm>
            <a:off x="1180088" y="4581128"/>
            <a:ext cx="6272232" cy="864096"/>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2800" b="1" i="0" u="none" strike="noStrike" cap="none" normalizeH="0" dirty="0" smtClean="0">
                <a:ln>
                  <a:noFill/>
                </a:ln>
                <a:solidFill>
                  <a:schemeClr val="bg1"/>
                </a:solidFill>
                <a:effectLst/>
                <a:latin typeface="Arial" charset="0"/>
                <a:cs typeface="Arial" charset="0"/>
              </a:rPr>
              <a:t>Representative of Digital Practice and Potential</a:t>
            </a:r>
            <a:endParaRPr kumimoji="0" lang="en-GB" sz="2800" b="1" i="0" u="none" strike="noStrike" cap="none" normalizeH="0" baseline="0" dirty="0" smtClean="0">
              <a:ln>
                <a:noFill/>
              </a:ln>
              <a:solidFill>
                <a:schemeClr val="bg1"/>
              </a:solidFill>
              <a:effectLst/>
              <a:latin typeface="Arial" charset="0"/>
              <a:cs typeface="Arial" charset="0"/>
            </a:endParaRPr>
          </a:p>
        </p:txBody>
      </p:sp>
      <p:sp>
        <p:nvSpPr>
          <p:cNvPr id="8" name="Rounded Rectangle 7"/>
          <p:cNvSpPr/>
          <p:nvPr/>
        </p:nvSpPr>
        <p:spPr bwMode="auto">
          <a:xfrm>
            <a:off x="1180088" y="5589240"/>
            <a:ext cx="6272232" cy="864096"/>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2800" b="1" i="0" u="none" strike="noStrike" cap="none" normalizeH="0" baseline="0" dirty="0" smtClean="0">
                <a:ln>
                  <a:noFill/>
                </a:ln>
                <a:solidFill>
                  <a:schemeClr val="bg1"/>
                </a:solidFill>
                <a:effectLst/>
                <a:latin typeface="Arial" charset="0"/>
                <a:cs typeface="Arial" charset="0"/>
              </a:rPr>
              <a:t>Evidence Based</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787" t="1114"/>
          <a:stretch/>
        </p:blipFill>
        <p:spPr>
          <a:xfrm>
            <a:off x="7735061" y="404665"/>
            <a:ext cx="941395" cy="13479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38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275040" cy="1149989"/>
          </a:xfrm>
        </p:spPr>
        <p:txBody>
          <a:bodyPr>
            <a:normAutofit/>
          </a:bodyPr>
          <a:lstStyle/>
          <a:p>
            <a:r>
              <a:rPr lang="en-GB" dirty="0" smtClean="0"/>
              <a:t>Hargreaves timeline</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787" t="1114"/>
          <a:stretch/>
        </p:blipFill>
        <p:spPr>
          <a:xfrm>
            <a:off x="7740351" y="425873"/>
            <a:ext cx="936105" cy="1340361"/>
          </a:xfrm>
          <a:prstGeom prst="rect">
            <a:avLst/>
          </a:prstGeom>
          <a:ln>
            <a:noFill/>
          </a:ln>
          <a:effectLst>
            <a:outerShdw blurRad="292100" dist="139700" dir="2700000" algn="tl" rotWithShape="0">
              <a:srgbClr val="333333">
                <a:alpha val="65000"/>
              </a:srgbClr>
            </a:outerShdw>
          </a:effectLst>
        </p:spPr>
      </p:pic>
      <p:graphicFrame>
        <p:nvGraphicFramePr>
          <p:cNvPr id="5" name="Content Placeholder 2"/>
          <p:cNvGraphicFramePr>
            <a:graphicFrameLocks/>
          </p:cNvGraphicFramePr>
          <p:nvPr>
            <p:extLst>
              <p:ext uri="{D42A27DB-BD31-4B8C-83A1-F6EECF244321}">
                <p14:modId xmlns:p14="http://schemas.microsoft.com/office/powerpoint/2010/main" val="3297151506"/>
              </p:ext>
            </p:extLst>
          </p:nvPr>
        </p:nvGraphicFramePr>
        <p:xfrm>
          <a:off x="395536" y="1484313"/>
          <a:ext cx="8496944" cy="4897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51111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Fair dealing</a:t>
            </a:r>
            <a:endParaRPr lang="en-GB" dirty="0"/>
          </a:p>
        </p:txBody>
      </p:sp>
      <p:sp>
        <p:nvSpPr>
          <p:cNvPr id="3" name="Content Placeholder 2"/>
          <p:cNvSpPr>
            <a:spLocks noGrp="1"/>
          </p:cNvSpPr>
          <p:nvPr>
            <p:ph idx="1"/>
          </p:nvPr>
        </p:nvSpPr>
        <p:spPr/>
        <p:txBody>
          <a:bodyPr>
            <a:noAutofit/>
          </a:bodyPr>
          <a:lstStyle/>
          <a:p>
            <a:r>
              <a:rPr lang="en-GB" sz="2800" dirty="0" smtClean="0"/>
              <a:t>Determines whether usage is lawful or infringing based on how a ‘fair minded and honest person’ would deal with the work.</a:t>
            </a:r>
          </a:p>
          <a:p>
            <a:pPr marL="342900" indent="-342900">
              <a:buBlip>
                <a:blip r:embed="rId2"/>
              </a:buBlip>
            </a:pPr>
            <a:r>
              <a:rPr lang="en-GB" sz="2800" dirty="0" smtClean="0"/>
              <a:t>Does using the work affect the market for the original work? Does it affect or substitute the normal exploitation of the work.</a:t>
            </a:r>
          </a:p>
          <a:p>
            <a:pPr marL="342900" indent="-342900">
              <a:buBlip>
                <a:blip r:embed="rId2"/>
              </a:buBlip>
            </a:pPr>
            <a:r>
              <a:rPr lang="en-GB" sz="2800" dirty="0" smtClean="0"/>
              <a:t>Is the amount of the work taken reasonable and appropriate? Was it necessary to use the amount?</a:t>
            </a:r>
            <a:endParaRPr lang="en-GB"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6756" y="218120"/>
            <a:ext cx="1069700" cy="1323527"/>
          </a:xfrm>
          <a:prstGeom prst="rect">
            <a:avLst/>
          </a:prstGeom>
        </p:spPr>
      </p:pic>
    </p:spTree>
    <p:extLst>
      <p:ext uri="{BB962C8B-B14F-4D97-AF65-F5344CB8AC3E}">
        <p14:creationId xmlns:p14="http://schemas.microsoft.com/office/powerpoint/2010/main" val="13986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and Private Study – S.29</a:t>
            </a:r>
            <a:endParaRPr lang="en-GB" dirty="0"/>
          </a:p>
        </p:txBody>
      </p:sp>
      <p:sp>
        <p:nvSpPr>
          <p:cNvPr id="7" name="Text Placeholder 6"/>
          <p:cNvSpPr>
            <a:spLocks noGrp="1"/>
          </p:cNvSpPr>
          <p:nvPr>
            <p:ph type="body" idx="1"/>
          </p:nvPr>
        </p:nvSpPr>
        <p:spPr>
          <a:xfrm>
            <a:off x="780464" y="2597593"/>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8" name="Content Placeholder 7"/>
          <p:cNvSpPr>
            <a:spLocks noGrp="1"/>
          </p:cNvSpPr>
          <p:nvPr>
            <p:ph sz="half" idx="2"/>
          </p:nvPr>
        </p:nvSpPr>
        <p:spPr>
          <a:xfrm>
            <a:off x="575312" y="3103617"/>
            <a:ext cx="3852672" cy="3493735"/>
          </a:xfrm>
        </p:spPr>
        <p:txBody>
          <a:bodyPr>
            <a:normAutofit/>
          </a:bodyPr>
          <a:lstStyle/>
          <a:p>
            <a:pPr marL="342900" indent="-342900">
              <a:buBlip>
                <a:blip r:embed="rId3"/>
              </a:buBlip>
            </a:pPr>
            <a:r>
              <a:rPr lang="en-GB" dirty="0" smtClean="0"/>
              <a:t>Limited, ‘fair dealing’</a:t>
            </a:r>
          </a:p>
          <a:p>
            <a:pPr marL="342900" indent="-342900">
              <a:buBlip>
                <a:blip r:embed="rId3"/>
              </a:buBlip>
            </a:pPr>
            <a:r>
              <a:rPr lang="en-GB" dirty="0" smtClean="0"/>
              <a:t>Non-commercial</a:t>
            </a:r>
          </a:p>
          <a:p>
            <a:pPr marL="342900" indent="-342900">
              <a:buBlip>
                <a:blip r:embed="rId3"/>
              </a:buBlip>
            </a:pPr>
            <a:r>
              <a:rPr lang="en-GB" dirty="0" smtClean="0"/>
              <a:t>Literary, dramatic, musical and artistic works only</a:t>
            </a:r>
          </a:p>
          <a:p>
            <a:pPr marL="342900" indent="-342900">
              <a:buBlip>
                <a:blip r:embed="rId3"/>
              </a:buBlip>
            </a:pPr>
            <a:r>
              <a:rPr lang="en-GB" dirty="0" smtClean="0"/>
              <a:t>Contractual terms can override exception</a:t>
            </a:r>
          </a:p>
          <a:p>
            <a:endParaRPr lang="en-GB" dirty="0" smtClean="0"/>
          </a:p>
          <a:p>
            <a:endParaRPr lang="en-GB" dirty="0"/>
          </a:p>
        </p:txBody>
      </p:sp>
      <p:sp>
        <p:nvSpPr>
          <p:cNvPr id="9" name="Text Placeholder 8"/>
          <p:cNvSpPr>
            <a:spLocks noGrp="1"/>
          </p:cNvSpPr>
          <p:nvPr>
            <p:ph type="body" sz="quarter" idx="3"/>
          </p:nvPr>
        </p:nvSpPr>
        <p:spPr>
          <a:xfrm>
            <a:off x="4838700" y="2597593"/>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sp>
        <p:nvSpPr>
          <p:cNvPr id="10" name="Content Placeholder 9"/>
          <p:cNvSpPr>
            <a:spLocks noGrp="1"/>
          </p:cNvSpPr>
          <p:nvPr>
            <p:ph sz="quarter" idx="4"/>
          </p:nvPr>
        </p:nvSpPr>
        <p:spPr>
          <a:xfrm>
            <a:off x="4711700" y="3103617"/>
            <a:ext cx="3584448" cy="3341334"/>
          </a:xfrm>
        </p:spPr>
        <p:txBody>
          <a:bodyPr>
            <a:normAutofit/>
          </a:bodyPr>
          <a:lstStyle/>
          <a:p>
            <a:pPr marL="342900" indent="-342900">
              <a:buBlip>
                <a:blip r:embed="rId3"/>
              </a:buBlip>
            </a:pPr>
            <a:r>
              <a:rPr lang="en-GB" dirty="0" smtClean="0"/>
              <a:t>Limited ‘fair-dealing’</a:t>
            </a:r>
          </a:p>
          <a:p>
            <a:pPr marL="342900" indent="-342900">
              <a:buBlip>
                <a:blip r:embed="rId3"/>
              </a:buBlip>
            </a:pPr>
            <a:r>
              <a:rPr lang="en-GB" dirty="0" smtClean="0"/>
              <a:t>Non-commercial</a:t>
            </a:r>
          </a:p>
          <a:p>
            <a:pPr marL="342900" indent="-342900">
              <a:buBlip>
                <a:blip r:embed="rId3"/>
              </a:buBlip>
            </a:pPr>
            <a:r>
              <a:rPr lang="en-GB" dirty="0" smtClean="0"/>
              <a:t>All copyright works including sound recordings and films</a:t>
            </a:r>
          </a:p>
          <a:p>
            <a:pPr marL="342900" indent="-342900">
              <a:buBlip>
                <a:blip r:embed="rId3"/>
              </a:buBlip>
            </a:pPr>
            <a:r>
              <a:rPr lang="en-GB" dirty="0" smtClean="0"/>
              <a:t>No override by contract</a:t>
            </a:r>
            <a:endParaRPr lang="en-GB" dirty="0"/>
          </a:p>
        </p:txBody>
      </p:sp>
      <p:sp>
        <p:nvSpPr>
          <p:cNvPr id="4" name="Footer Placeholder 3"/>
          <p:cNvSpPr>
            <a:spLocks noGrp="1"/>
          </p:cNvSpPr>
          <p:nvPr>
            <p:ph type="ftr" sz="quarter" idx="10"/>
          </p:nvPr>
        </p:nvSpPr>
        <p:spPr>
          <a:xfrm>
            <a:off x="457200" y="6172201"/>
            <a:ext cx="3429000" cy="304800"/>
          </a:xfrm>
        </p:spPr>
        <p:txBody>
          <a:bodyPr/>
          <a:lstStyle/>
          <a:p>
            <a:pPr>
              <a:defRPr/>
            </a:pPr>
            <a:endParaRPr lang="en-GB" altLang="en-US" dirty="0"/>
          </a:p>
        </p:txBody>
      </p:sp>
      <p:pic>
        <p:nvPicPr>
          <p:cNvPr id="11" name="Picture 62" descr="Learn icon by ousia - learn, read icon/picto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400" y="335885"/>
            <a:ext cx="1231887" cy="114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Rectangle 2"/>
          <p:cNvSpPr/>
          <p:nvPr/>
        </p:nvSpPr>
        <p:spPr>
          <a:xfrm>
            <a:off x="508508" y="1461580"/>
            <a:ext cx="7632192" cy="1015663"/>
          </a:xfrm>
          <a:prstGeom prst="rect">
            <a:avLst/>
          </a:prstGeom>
        </p:spPr>
        <p:txBody>
          <a:bodyPr wrap="square">
            <a:spAutoFit/>
          </a:bodyPr>
          <a:lstStyle/>
          <a:p>
            <a:pPr algn="just"/>
            <a:r>
              <a:rPr lang="en-US" sz="2000" dirty="0"/>
              <a:t>Allows individuals to make </a:t>
            </a:r>
            <a:r>
              <a:rPr lang="en-US" sz="2000" u="sng" dirty="0"/>
              <a:t>single copies</a:t>
            </a:r>
            <a:r>
              <a:rPr lang="en-US" sz="2000" dirty="0"/>
              <a:t> of limited extracts of copyright works for </a:t>
            </a:r>
            <a:r>
              <a:rPr lang="en-US" sz="2000" u="sng" dirty="0"/>
              <a:t>non-commercial</a:t>
            </a:r>
            <a:r>
              <a:rPr lang="en-US" sz="2000" dirty="0"/>
              <a:t> research or private study. </a:t>
            </a:r>
            <a:r>
              <a:rPr lang="en-US" sz="2000" u="sng" dirty="0"/>
              <a:t>No contractual override.</a:t>
            </a:r>
            <a:endParaRPr lang="en-US" sz="2000" dirty="0"/>
          </a:p>
        </p:txBody>
      </p:sp>
      <p:grpSp>
        <p:nvGrpSpPr>
          <p:cNvPr id="5" name="Group 2"/>
          <p:cNvGrpSpPr>
            <a:grpSpLocks/>
          </p:cNvGrpSpPr>
          <p:nvPr/>
        </p:nvGrpSpPr>
        <p:grpSpPr bwMode="auto">
          <a:xfrm>
            <a:off x="7642225" y="5678488"/>
            <a:ext cx="1501775" cy="1179512"/>
            <a:chOff x="113901388" y="112211532"/>
            <a:chExt cx="1502331" cy="1178824"/>
          </a:xfrm>
        </p:grpSpPr>
        <p:sp>
          <p:nvSpPr>
            <p:cNvPr id="12"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3"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1927986140"/>
      </p:ext>
    </p:extLst>
  </p:cSld>
  <p:clrMapOvr>
    <a:masterClrMapping/>
  </p:clrMapOvr>
  <mc:AlternateContent xmlns:mc="http://schemas.openxmlformats.org/markup-compatibility/2006" xmlns:p14="http://schemas.microsoft.com/office/powerpoint/2010/main">
    <mc:Choice Requires="p14">
      <p:transition spd="slow" p14:dur="2000" advTm="1938"/>
    </mc:Choice>
    <mc:Fallback xmlns="">
      <p:transition spd="slow" advTm="19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uiExpand="1"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0893"/>
            <a:ext cx="5791200" cy="1149989"/>
          </a:xfrm>
        </p:spPr>
        <p:txBody>
          <a:bodyPr>
            <a:noAutofit/>
          </a:bodyPr>
          <a:lstStyle/>
          <a:p>
            <a:r>
              <a:rPr lang="en-GB" dirty="0" smtClean="0"/>
              <a:t>Text and Data Mining – S.29A</a:t>
            </a:r>
            <a:endParaRPr lang="en-GB" dirty="0"/>
          </a:p>
        </p:txBody>
      </p:sp>
      <p:sp>
        <p:nvSpPr>
          <p:cNvPr id="12" name="Content Placeholder 11"/>
          <p:cNvSpPr>
            <a:spLocks noGrp="1"/>
          </p:cNvSpPr>
          <p:nvPr>
            <p:ph idx="1"/>
          </p:nvPr>
        </p:nvSpPr>
        <p:spPr/>
        <p:txBody>
          <a:bodyPr>
            <a:normAutofit/>
          </a:bodyPr>
          <a:lstStyle/>
          <a:p>
            <a:pPr marL="342900" indent="-342900">
              <a:buBlip>
                <a:blip r:embed="rId2"/>
              </a:buBlip>
            </a:pPr>
            <a:r>
              <a:rPr lang="en-GB" sz="3200" dirty="0" smtClean="0"/>
              <a:t>New exception</a:t>
            </a:r>
          </a:p>
          <a:p>
            <a:pPr marL="342900" indent="-342900">
              <a:buBlip>
                <a:blip r:embed="rId2"/>
              </a:buBlip>
            </a:pPr>
            <a:r>
              <a:rPr lang="en-GB" sz="3200" dirty="0" smtClean="0"/>
              <a:t>Use of algorithms to determine relationships in data</a:t>
            </a:r>
          </a:p>
          <a:p>
            <a:pPr marL="342900" indent="-342900">
              <a:buBlip>
                <a:blip r:embed="rId2"/>
              </a:buBlip>
            </a:pPr>
            <a:r>
              <a:rPr lang="en-GB" sz="3200" dirty="0" smtClean="0"/>
              <a:t>Non-commercial use</a:t>
            </a:r>
          </a:p>
          <a:p>
            <a:pPr marL="342900" indent="-342900">
              <a:buBlip>
                <a:blip r:embed="rId2"/>
              </a:buBlip>
            </a:pPr>
            <a:r>
              <a:rPr lang="en-GB" sz="3200" dirty="0" smtClean="0"/>
              <a:t>Requires legitimate subscription/access to dataset</a:t>
            </a:r>
          </a:p>
          <a:p>
            <a:pPr marL="342900" indent="-342900">
              <a:buBlip>
                <a:blip r:embed="rId2"/>
              </a:buBlip>
            </a:pPr>
            <a:r>
              <a:rPr lang="en-GB" sz="3200" dirty="0" smtClean="0"/>
              <a:t>No contractual overrides</a:t>
            </a:r>
            <a:endParaRPr lang="en-GB"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5430" y="298748"/>
            <a:ext cx="1067118" cy="1333897"/>
          </a:xfrm>
          <a:prstGeom prst="rect">
            <a:avLst/>
          </a:prstGeom>
        </p:spPr>
      </p:pic>
      <p:grpSp>
        <p:nvGrpSpPr>
          <p:cNvPr id="8" name="Group 7"/>
          <p:cNvGrpSpPr>
            <a:grpSpLocks/>
          </p:cNvGrpSpPr>
          <p:nvPr/>
        </p:nvGrpSpPr>
        <p:grpSpPr bwMode="auto">
          <a:xfrm>
            <a:off x="7629971" y="5678488"/>
            <a:ext cx="1406525" cy="1179512"/>
            <a:chOff x="114097574" y="113294823"/>
            <a:chExt cx="1406797" cy="1178824"/>
          </a:xfrm>
        </p:grpSpPr>
        <p:sp>
          <p:nvSpPr>
            <p:cNvPr id="13" name="Diagonal Stripe 22"/>
            <p:cNvSpPr>
              <a:spLocks/>
            </p:cNvSpPr>
            <p:nvPr/>
          </p:nvSpPr>
          <p:spPr bwMode="auto">
            <a:xfrm rot="10800000">
              <a:off x="114097574" y="113294823"/>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4" name="Text Box 23"/>
            <p:cNvSpPr txBox="1">
              <a:spLocks noChangeArrowheads="1"/>
            </p:cNvSpPr>
            <p:nvPr/>
          </p:nvSpPr>
          <p:spPr bwMode="auto">
            <a:xfrm rot="-2465175">
              <a:off x="114268444" y="11387118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2100" b="1" i="0" u="none" strike="noStrike" cap="none" normalizeH="0" baseline="0" smtClean="0">
                  <a:ln>
                    <a:noFill/>
                  </a:ln>
                  <a:solidFill>
                    <a:srgbClr val="FFFFFF"/>
                  </a:solidFill>
                  <a:effectLst/>
                  <a:latin typeface="Calibri" pitchFamily="34" charset="0"/>
                  <a:cs typeface="Arial" pitchFamily="34" charset="0"/>
                </a:rPr>
                <a:t>New</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498387825"/>
      </p:ext>
    </p:extLst>
  </p:cSld>
  <p:clrMapOvr>
    <a:masterClrMapping/>
  </p:clrMapOvr>
  <mc:AlternateContent xmlns:mc="http://schemas.openxmlformats.org/markup-compatibility/2006" xmlns:p14="http://schemas.microsoft.com/office/powerpoint/2010/main">
    <mc:Choice Requires="p14">
      <p:transition spd="slow" p14:dur="2000" advTm="187"/>
    </mc:Choice>
    <mc:Fallback xmlns="">
      <p:transition spd="slow" advTm="1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Quotation (Criticism and Review) – S.30</a:t>
            </a:r>
            <a:endParaRPr lang="en-GB" dirty="0"/>
          </a:p>
        </p:txBody>
      </p:sp>
      <p:sp>
        <p:nvSpPr>
          <p:cNvPr id="3" name="Text Placeholder 2"/>
          <p:cNvSpPr>
            <a:spLocks noGrp="1"/>
          </p:cNvSpPr>
          <p:nvPr>
            <p:ph type="body" idx="1"/>
          </p:nvPr>
        </p:nvSpPr>
        <p:spPr>
          <a:xfrm>
            <a:off x="495300" y="2852935"/>
            <a:ext cx="3848100" cy="474813"/>
          </a:xfrm>
          <a:prstGeom prst="roundRect">
            <a:avLst/>
          </a:prstGeom>
          <a:solidFill>
            <a:schemeClr val="tx1"/>
          </a:solidFill>
        </p:spPr>
        <p:txBody>
          <a:bodyPr/>
          <a:lstStyle/>
          <a:p>
            <a:pPr algn="ctr"/>
            <a:r>
              <a:rPr lang="en-GB" dirty="0" smtClean="0">
                <a:solidFill>
                  <a:schemeClr val="bg1"/>
                </a:solidFill>
              </a:rPr>
              <a:t>Before 1 October 2014</a:t>
            </a:r>
            <a:endParaRPr lang="en-GB" dirty="0">
              <a:solidFill>
                <a:schemeClr val="bg1"/>
              </a:solidFill>
            </a:endParaRPr>
          </a:p>
        </p:txBody>
      </p:sp>
      <p:sp>
        <p:nvSpPr>
          <p:cNvPr id="4" name="Content Placeholder 3"/>
          <p:cNvSpPr>
            <a:spLocks noGrp="1"/>
          </p:cNvSpPr>
          <p:nvPr>
            <p:ph sz="half" idx="2"/>
          </p:nvPr>
        </p:nvSpPr>
        <p:spPr>
          <a:xfrm>
            <a:off x="299120" y="3556000"/>
            <a:ext cx="4166108" cy="3086100"/>
          </a:xfrm>
        </p:spPr>
        <p:txBody>
          <a:bodyPr/>
          <a:lstStyle/>
          <a:p>
            <a:pPr marL="342900" indent="-342900">
              <a:buBlip>
                <a:blip r:embed="rId3"/>
              </a:buBlip>
            </a:pPr>
            <a:r>
              <a:rPr lang="en-GB" dirty="0" smtClean="0"/>
              <a:t>Criticism &amp; review does          not cover ‘illustrative’ use</a:t>
            </a:r>
          </a:p>
          <a:p>
            <a:pPr marL="342900" indent="-342900">
              <a:buBlip>
                <a:blip r:embed="rId3"/>
              </a:buBlip>
            </a:pPr>
            <a:r>
              <a:rPr lang="en-GB" dirty="0" smtClean="0"/>
              <a:t>Works must already have been made publicly available</a:t>
            </a:r>
          </a:p>
          <a:p>
            <a:endParaRPr lang="en-GB" dirty="0"/>
          </a:p>
        </p:txBody>
      </p:sp>
      <p:sp>
        <p:nvSpPr>
          <p:cNvPr id="5" name="Text Placeholder 4"/>
          <p:cNvSpPr>
            <a:spLocks noGrp="1"/>
          </p:cNvSpPr>
          <p:nvPr>
            <p:ph type="body" sz="quarter" idx="3"/>
          </p:nvPr>
        </p:nvSpPr>
        <p:spPr>
          <a:xfrm>
            <a:off x="4558992" y="2852935"/>
            <a:ext cx="3901440" cy="474814"/>
          </a:xfrm>
          <a:prstGeom prst="roundRect">
            <a:avLst/>
          </a:prstGeom>
          <a:solidFill>
            <a:schemeClr val="tx1"/>
          </a:solidFill>
        </p:spPr>
        <p:txBody>
          <a:bodyPr/>
          <a:lstStyle/>
          <a:p>
            <a:pPr algn="ctr"/>
            <a:r>
              <a:rPr lang="en-GB" dirty="0" smtClean="0">
                <a:solidFill>
                  <a:schemeClr val="bg1"/>
                </a:solidFill>
              </a:rPr>
              <a:t>After 1 October 2014</a:t>
            </a:r>
            <a:endParaRPr lang="en-GB" dirty="0">
              <a:solidFill>
                <a:schemeClr val="bg1"/>
              </a:solidFill>
            </a:endParaRPr>
          </a:p>
        </p:txBody>
      </p:sp>
      <p:sp>
        <p:nvSpPr>
          <p:cNvPr id="6" name="Content Placeholder 5"/>
          <p:cNvSpPr>
            <a:spLocks noGrp="1"/>
          </p:cNvSpPr>
          <p:nvPr>
            <p:ph sz="quarter" idx="4"/>
          </p:nvPr>
        </p:nvSpPr>
        <p:spPr>
          <a:xfrm>
            <a:off x="4483608" y="3568700"/>
            <a:ext cx="4203192" cy="3086100"/>
          </a:xfrm>
        </p:spPr>
        <p:txBody>
          <a:bodyPr/>
          <a:lstStyle/>
          <a:p>
            <a:pPr marL="342900" indent="-342900">
              <a:buBlip>
                <a:blip r:embed="rId3"/>
              </a:buBlip>
            </a:pPr>
            <a:r>
              <a:rPr lang="en-GB" dirty="0" smtClean="0"/>
              <a:t>Widened to cover any reasonable quotation, legitimising academic </a:t>
            </a:r>
            <a:r>
              <a:rPr lang="en-GB" dirty="0"/>
              <a:t> </a:t>
            </a:r>
            <a:r>
              <a:rPr lang="en-GB" dirty="0" smtClean="0"/>
              <a:t>     practice</a:t>
            </a:r>
          </a:p>
          <a:p>
            <a:pPr marL="342900" indent="-342900">
              <a:buBlip>
                <a:blip r:embed="rId3"/>
              </a:buBlip>
            </a:pPr>
            <a:r>
              <a:rPr lang="en-GB" dirty="0" smtClean="0"/>
              <a:t>Must have been made publicly available</a:t>
            </a:r>
            <a:endParaRPr lang="en-GB"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7111" t="23285" r="26142" b="53297"/>
          <a:stretch/>
        </p:blipFill>
        <p:spPr>
          <a:xfrm>
            <a:off x="6972300" y="546100"/>
            <a:ext cx="1272540" cy="609600"/>
          </a:xfrm>
          <a:prstGeom prst="rect">
            <a:avLst/>
          </a:prstGeom>
        </p:spPr>
      </p:pic>
      <p:sp>
        <p:nvSpPr>
          <p:cNvPr id="8" name="Rectangle 7"/>
          <p:cNvSpPr/>
          <p:nvPr/>
        </p:nvSpPr>
        <p:spPr>
          <a:xfrm>
            <a:off x="457200" y="1524318"/>
            <a:ext cx="7787640" cy="1200329"/>
          </a:xfrm>
          <a:prstGeom prst="rect">
            <a:avLst/>
          </a:prstGeom>
        </p:spPr>
        <p:txBody>
          <a:bodyPr wrap="square">
            <a:spAutoFit/>
          </a:bodyPr>
          <a:lstStyle/>
          <a:p>
            <a:r>
              <a:rPr lang="en-US" sz="2400" dirty="0"/>
              <a:t>Allows ‘fair dealing’ usage of quotations for any purposes including ‘criticism and review’. </a:t>
            </a:r>
            <a:r>
              <a:rPr lang="en-US" sz="2400" u="sng" dirty="0"/>
              <a:t>No contractual override.</a:t>
            </a:r>
            <a:endParaRPr lang="en-US" sz="2400" dirty="0"/>
          </a:p>
        </p:txBody>
      </p:sp>
      <p:grpSp>
        <p:nvGrpSpPr>
          <p:cNvPr id="14" name="Group 2"/>
          <p:cNvGrpSpPr>
            <a:grpSpLocks/>
          </p:cNvGrpSpPr>
          <p:nvPr/>
        </p:nvGrpSpPr>
        <p:grpSpPr bwMode="auto">
          <a:xfrm>
            <a:off x="7642225" y="5678488"/>
            <a:ext cx="1501775" cy="1179512"/>
            <a:chOff x="113901388" y="112211532"/>
            <a:chExt cx="1502331" cy="1178824"/>
          </a:xfrm>
        </p:grpSpPr>
        <p:sp>
          <p:nvSpPr>
            <p:cNvPr id="15"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6"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354538829"/>
      </p:ext>
    </p:extLst>
  </p:cSld>
  <p:clrMapOvr>
    <a:masterClrMapping/>
  </p:clrMapOvr>
  <mc:AlternateContent xmlns:mc="http://schemas.openxmlformats.org/markup-compatibility/2006" xmlns:p14="http://schemas.microsoft.com/office/powerpoint/2010/main">
    <mc:Choice Requires="p14">
      <p:transition spd="slow" p14:dur="2000" advTm="1386"/>
    </mc:Choice>
    <mc:Fallback xmlns="">
      <p:transition spd="slow" advTm="13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uiExpand="1" build="p"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19256" cy="1371600"/>
          </a:xfrm>
        </p:spPr>
        <p:txBody>
          <a:bodyPr>
            <a:normAutofit/>
          </a:bodyPr>
          <a:lstStyle/>
          <a:p>
            <a:r>
              <a:rPr lang="en-GB" dirty="0" smtClean="0"/>
              <a:t>Copying for disabled</a:t>
            </a:r>
            <a:br>
              <a:rPr lang="en-GB" dirty="0" smtClean="0"/>
            </a:br>
            <a:r>
              <a:rPr lang="en-GB" dirty="0" smtClean="0"/>
              <a:t>users – S.31 A &amp; B</a:t>
            </a:r>
            <a:endParaRPr lang="en-GB" dirty="0"/>
          </a:p>
        </p:txBody>
      </p:sp>
      <p:sp>
        <p:nvSpPr>
          <p:cNvPr id="4" name="Content Placeholder 3"/>
          <p:cNvSpPr>
            <a:spLocks noGrp="1"/>
          </p:cNvSpPr>
          <p:nvPr>
            <p:ph sz="half" idx="2"/>
          </p:nvPr>
        </p:nvSpPr>
        <p:spPr>
          <a:xfrm>
            <a:off x="457200" y="3216304"/>
            <a:ext cx="3970784" cy="2832368"/>
          </a:xfrm>
        </p:spPr>
        <p:txBody>
          <a:bodyPr/>
          <a:lstStyle/>
          <a:p>
            <a:pPr marL="342900" indent="-342900">
              <a:buBlip>
                <a:blip r:embed="rId3"/>
              </a:buBlip>
            </a:pPr>
            <a:r>
              <a:rPr lang="en-GB" dirty="0" smtClean="0"/>
              <a:t>Restricted to people with visual impairments only</a:t>
            </a:r>
          </a:p>
          <a:p>
            <a:pPr marL="342900" indent="-342900">
              <a:buBlip>
                <a:blip r:embed="rId3"/>
              </a:buBlip>
            </a:pPr>
            <a:r>
              <a:rPr lang="en-GB" dirty="0" smtClean="0"/>
              <a:t>Literary, dramatic, musical or artistic work</a:t>
            </a:r>
          </a:p>
          <a:p>
            <a:pPr marL="342900" indent="-342900">
              <a:buBlip>
                <a:blip r:embed="rId3"/>
              </a:buBlip>
            </a:pPr>
            <a:r>
              <a:rPr lang="en-GB" dirty="0" smtClean="0"/>
              <a:t>Contractual override</a:t>
            </a:r>
            <a:endParaRPr lang="en-GB" dirty="0"/>
          </a:p>
        </p:txBody>
      </p:sp>
      <p:sp>
        <p:nvSpPr>
          <p:cNvPr id="6" name="Content Placeholder 5"/>
          <p:cNvSpPr>
            <a:spLocks noGrp="1"/>
          </p:cNvSpPr>
          <p:nvPr>
            <p:ph sz="quarter" idx="4"/>
          </p:nvPr>
        </p:nvSpPr>
        <p:spPr>
          <a:xfrm>
            <a:off x="4642944" y="3216304"/>
            <a:ext cx="4249536" cy="3453056"/>
          </a:xfrm>
        </p:spPr>
        <p:txBody>
          <a:bodyPr>
            <a:noAutofit/>
          </a:bodyPr>
          <a:lstStyle/>
          <a:p>
            <a:pPr marL="342900" indent="-342900">
              <a:buBlip>
                <a:blip r:embed="rId3"/>
              </a:buBlip>
            </a:pPr>
            <a:r>
              <a:rPr lang="en-GB" dirty="0" smtClean="0"/>
              <a:t>Widened to all impairments which prevent equal access</a:t>
            </a:r>
          </a:p>
          <a:p>
            <a:pPr marL="342900" indent="-342900">
              <a:buBlip>
                <a:blip r:embed="rId3"/>
              </a:buBlip>
            </a:pPr>
            <a:r>
              <a:rPr lang="en-GB" dirty="0" smtClean="0"/>
              <a:t>All types of copyright work</a:t>
            </a:r>
          </a:p>
          <a:p>
            <a:pPr marL="342900" indent="-342900">
              <a:buBlip>
                <a:blip r:embed="rId3"/>
              </a:buBlip>
            </a:pPr>
            <a:r>
              <a:rPr lang="en-GB" dirty="0" smtClean="0"/>
              <a:t>No contractual override</a:t>
            </a:r>
          </a:p>
          <a:p>
            <a:pPr marL="342900" indent="-342900">
              <a:buBlip>
                <a:blip r:embed="rId3"/>
              </a:buBlip>
            </a:pPr>
            <a:r>
              <a:rPr lang="en-GB" dirty="0" smtClean="0"/>
              <a:t>Doesn’t address DRM/TPM measures</a:t>
            </a:r>
            <a:endParaRPr lang="en-GB" dirty="0"/>
          </a:p>
        </p:txBody>
      </p:sp>
      <p:sp>
        <p:nvSpPr>
          <p:cNvPr id="11" name="Text Placeholder 6"/>
          <p:cNvSpPr>
            <a:spLocks noGrp="1"/>
          </p:cNvSpPr>
          <p:nvPr>
            <p:ph type="body" idx="1"/>
          </p:nvPr>
        </p:nvSpPr>
        <p:spPr>
          <a:xfrm>
            <a:off x="860296" y="2675012"/>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2" name="Text Placeholder 8"/>
          <p:cNvSpPr>
            <a:spLocks noGrp="1"/>
          </p:cNvSpPr>
          <p:nvPr>
            <p:ph type="body" sz="quarter" idx="3"/>
          </p:nvPr>
        </p:nvSpPr>
        <p:spPr>
          <a:xfrm>
            <a:off x="4642944" y="2675012"/>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pic>
        <p:nvPicPr>
          <p:cNvPr id="13" name="Picture 67" descr="disabled-man-ico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329" y="404663"/>
            <a:ext cx="1024532" cy="11750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7" name="Rectangle 16"/>
          <p:cNvSpPr/>
          <p:nvPr/>
        </p:nvSpPr>
        <p:spPr>
          <a:xfrm>
            <a:off x="611560" y="1641574"/>
            <a:ext cx="7590314" cy="923330"/>
          </a:xfrm>
          <a:prstGeom prst="rect">
            <a:avLst/>
          </a:prstGeom>
        </p:spPr>
        <p:txBody>
          <a:bodyPr wrap="square">
            <a:spAutoFit/>
          </a:bodyPr>
          <a:lstStyle/>
          <a:p>
            <a:r>
              <a:rPr lang="en-US" dirty="0"/>
              <a:t>Allows copying to provide equal access to copyright works for users with any type of physical or mental disability</a:t>
            </a:r>
            <a:r>
              <a:rPr lang="en-US" dirty="0" smtClean="0"/>
              <a:t>. On either an individual (S.31A) or institutional (S31.B) basis. </a:t>
            </a:r>
            <a:r>
              <a:rPr lang="en-US" u="sng" dirty="0"/>
              <a:t>No contractual override.</a:t>
            </a:r>
            <a:endParaRPr lang="en-US" dirty="0"/>
          </a:p>
        </p:txBody>
      </p:sp>
      <p:grpSp>
        <p:nvGrpSpPr>
          <p:cNvPr id="18" name="Group 2"/>
          <p:cNvGrpSpPr>
            <a:grpSpLocks/>
          </p:cNvGrpSpPr>
          <p:nvPr/>
        </p:nvGrpSpPr>
        <p:grpSpPr bwMode="auto">
          <a:xfrm>
            <a:off x="7642225" y="5678488"/>
            <a:ext cx="1501775" cy="1179512"/>
            <a:chOff x="113901388" y="112211532"/>
            <a:chExt cx="1502331" cy="1178824"/>
          </a:xfrm>
        </p:grpSpPr>
        <p:sp>
          <p:nvSpPr>
            <p:cNvPr id="19"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20"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4164151139"/>
      </p:ext>
    </p:extLst>
  </p:cSld>
  <p:clrMapOvr>
    <a:masterClrMapping/>
  </p:clrMapOvr>
  <mc:AlternateContent xmlns:mc="http://schemas.openxmlformats.org/markup-compatibility/2006" xmlns:p14="http://schemas.microsoft.com/office/powerpoint/2010/main">
    <mc:Choice Requires="p14">
      <p:transition spd="slow" p14:dur="2000" advTm="145208"/>
    </mc:Choice>
    <mc:Fallback xmlns="">
      <p:transition spd="slow" advTm="1452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Illustration for instruction – S.32</a:t>
            </a:r>
            <a:endParaRPr lang="en-GB" dirty="0"/>
          </a:p>
        </p:txBody>
      </p:sp>
      <p:sp>
        <p:nvSpPr>
          <p:cNvPr id="8" name="Content Placeholder 7"/>
          <p:cNvSpPr>
            <a:spLocks noGrp="1"/>
          </p:cNvSpPr>
          <p:nvPr>
            <p:ph sz="half" idx="2"/>
          </p:nvPr>
        </p:nvSpPr>
        <p:spPr>
          <a:xfrm>
            <a:off x="251520" y="3147238"/>
            <a:ext cx="4124724" cy="3412014"/>
          </a:xfrm>
        </p:spPr>
        <p:txBody>
          <a:bodyPr>
            <a:normAutofit fontScale="92500" lnSpcReduction="20000"/>
          </a:bodyPr>
          <a:lstStyle/>
          <a:p>
            <a:pPr marL="342900" indent="-342900">
              <a:buBlip>
                <a:blip r:embed="rId3"/>
              </a:buBlip>
            </a:pPr>
            <a:r>
              <a:rPr lang="en-GB" dirty="0" smtClean="0"/>
              <a:t>Non-reprographic copying of literary, dramatic, musical and artistic works only</a:t>
            </a:r>
          </a:p>
          <a:p>
            <a:pPr marL="342900" indent="-342900">
              <a:buBlip>
                <a:blip r:embed="rId3"/>
              </a:buBlip>
            </a:pPr>
            <a:r>
              <a:rPr lang="en-GB" dirty="0" smtClean="0"/>
              <a:t>Wide examination exception (not music)</a:t>
            </a:r>
          </a:p>
          <a:p>
            <a:pPr marL="342900" indent="-342900">
              <a:buBlip>
                <a:blip r:embed="rId3"/>
              </a:buBlip>
            </a:pPr>
            <a:r>
              <a:rPr lang="en-GB" dirty="0" smtClean="0"/>
              <a:t>Sound recording/film exception</a:t>
            </a:r>
          </a:p>
          <a:p>
            <a:pPr marL="342900" indent="-342900">
              <a:buBlip>
                <a:blip r:embed="rId3"/>
              </a:buBlip>
            </a:pPr>
            <a:r>
              <a:rPr lang="en-GB" dirty="0" smtClean="0"/>
              <a:t>Acknowledgement required if practical</a:t>
            </a:r>
            <a:endParaRPr lang="en-GB" dirty="0"/>
          </a:p>
        </p:txBody>
      </p:sp>
      <p:sp>
        <p:nvSpPr>
          <p:cNvPr id="10" name="Content Placeholder 9"/>
          <p:cNvSpPr>
            <a:spLocks noGrp="1"/>
          </p:cNvSpPr>
          <p:nvPr>
            <p:ph sz="quarter" idx="4"/>
          </p:nvPr>
        </p:nvSpPr>
        <p:spPr>
          <a:xfrm>
            <a:off x="4499993" y="3147238"/>
            <a:ext cx="4320480" cy="3412014"/>
          </a:xfrm>
        </p:spPr>
        <p:txBody>
          <a:bodyPr>
            <a:normAutofit fontScale="92500"/>
          </a:bodyPr>
          <a:lstStyle/>
          <a:p>
            <a:pPr marL="342900" indent="-342900">
              <a:buBlip>
                <a:blip r:embed="rId3"/>
              </a:buBlip>
            </a:pPr>
            <a:r>
              <a:rPr lang="en-GB" dirty="0" smtClean="0"/>
              <a:t>Must be fair dealing</a:t>
            </a:r>
          </a:p>
          <a:p>
            <a:pPr marL="342900" indent="-342900">
              <a:buBlip>
                <a:blip r:embed="rId3"/>
              </a:buBlip>
            </a:pPr>
            <a:r>
              <a:rPr lang="en-GB" dirty="0" smtClean="0"/>
              <a:t>Copying can be reprographic</a:t>
            </a:r>
          </a:p>
          <a:p>
            <a:pPr marL="342900" indent="-342900">
              <a:buBlip>
                <a:blip r:embed="rId3"/>
              </a:buBlip>
            </a:pPr>
            <a:r>
              <a:rPr lang="en-GB" dirty="0" smtClean="0"/>
              <a:t>Examination exception narrowed </a:t>
            </a:r>
            <a:r>
              <a:rPr lang="en-GB" dirty="0" smtClean="0">
                <a:sym typeface="Wingdings" panose="05000000000000000000" pitchFamily="2" charset="2"/>
              </a:rPr>
              <a:t></a:t>
            </a:r>
            <a:endParaRPr lang="en-GB" dirty="0" smtClean="0"/>
          </a:p>
          <a:p>
            <a:pPr marL="342900" indent="-342900">
              <a:buBlip>
                <a:blip r:embed="rId3"/>
              </a:buBlip>
            </a:pPr>
            <a:r>
              <a:rPr lang="en-GB" dirty="0" smtClean="0"/>
              <a:t>Covers all copyright works including sound recordings, films and broadcasts</a:t>
            </a:r>
          </a:p>
          <a:p>
            <a:endParaRPr lang="en-GB" dirty="0"/>
          </a:p>
        </p:txBody>
      </p:sp>
      <p:grpSp>
        <p:nvGrpSpPr>
          <p:cNvPr id="3" name="Group 2"/>
          <p:cNvGrpSpPr>
            <a:grpSpLocks/>
          </p:cNvGrpSpPr>
          <p:nvPr/>
        </p:nvGrpSpPr>
        <p:grpSpPr bwMode="auto">
          <a:xfrm>
            <a:off x="7629971" y="5678488"/>
            <a:ext cx="1406525" cy="1179512"/>
            <a:chOff x="114097574" y="113294823"/>
            <a:chExt cx="1406797" cy="1178824"/>
          </a:xfrm>
        </p:grpSpPr>
        <p:sp>
          <p:nvSpPr>
            <p:cNvPr id="4" name="Diagonal Stripe 22"/>
            <p:cNvSpPr>
              <a:spLocks/>
            </p:cNvSpPr>
            <p:nvPr/>
          </p:nvSpPr>
          <p:spPr bwMode="auto">
            <a:xfrm rot="10800000">
              <a:off x="114097574" y="113294823"/>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5" name="Text Box 23"/>
            <p:cNvSpPr txBox="1">
              <a:spLocks noChangeArrowheads="1"/>
            </p:cNvSpPr>
            <p:nvPr/>
          </p:nvSpPr>
          <p:spPr bwMode="auto">
            <a:xfrm rot="-2465175">
              <a:off x="114268444" y="11387118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2100" b="1" i="0" u="none" strike="noStrike" cap="none" normalizeH="0" baseline="0" smtClean="0">
                  <a:ln>
                    <a:noFill/>
                  </a:ln>
                  <a:solidFill>
                    <a:srgbClr val="FFFFFF"/>
                  </a:solidFill>
                  <a:effectLst/>
                  <a:latin typeface="Calibri" pitchFamily="34" charset="0"/>
                  <a:cs typeface="Arial" pitchFamily="34" charset="0"/>
                </a:rPr>
                <a:t>New</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260648"/>
            <a:ext cx="1389392" cy="1296144"/>
          </a:xfrm>
          <a:prstGeom prst="rect">
            <a:avLst/>
          </a:prstGeom>
        </p:spPr>
      </p:pic>
      <p:sp>
        <p:nvSpPr>
          <p:cNvPr id="14" name="Text Placeholder 6"/>
          <p:cNvSpPr>
            <a:spLocks noGrp="1"/>
          </p:cNvSpPr>
          <p:nvPr>
            <p:ph type="body" idx="1"/>
          </p:nvPr>
        </p:nvSpPr>
        <p:spPr>
          <a:xfrm>
            <a:off x="860296" y="2564904"/>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5" name="Text Placeholder 8"/>
          <p:cNvSpPr>
            <a:spLocks noGrp="1"/>
          </p:cNvSpPr>
          <p:nvPr>
            <p:ph type="body" sz="quarter" idx="3"/>
          </p:nvPr>
        </p:nvSpPr>
        <p:spPr>
          <a:xfrm>
            <a:off x="4642944" y="2564904"/>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sp>
        <p:nvSpPr>
          <p:cNvPr id="16" name="Rectangle 15"/>
          <p:cNvSpPr/>
          <p:nvPr/>
        </p:nvSpPr>
        <p:spPr>
          <a:xfrm>
            <a:off x="611560" y="1524318"/>
            <a:ext cx="7488832" cy="707886"/>
          </a:xfrm>
          <a:prstGeom prst="rect">
            <a:avLst/>
          </a:prstGeom>
        </p:spPr>
        <p:txBody>
          <a:bodyPr wrap="square">
            <a:spAutoFit/>
          </a:bodyPr>
          <a:lstStyle/>
          <a:p>
            <a:r>
              <a:rPr lang="en-US" sz="2000" dirty="0"/>
              <a:t>Allows limited, </a:t>
            </a:r>
            <a:r>
              <a:rPr lang="en-US" sz="2000" u="sng" dirty="0"/>
              <a:t>non-commercial</a:t>
            </a:r>
            <a:r>
              <a:rPr lang="en-US" sz="2000" dirty="0"/>
              <a:t> ‘fair dealing’ use of copyright material for the purposes of teaching. </a:t>
            </a:r>
            <a:r>
              <a:rPr lang="en-US" sz="2000" u="sng" dirty="0"/>
              <a:t>No contractual override.</a:t>
            </a:r>
            <a:endParaRPr lang="en-US" sz="2000" dirty="0"/>
          </a:p>
        </p:txBody>
      </p:sp>
    </p:spTree>
    <p:custDataLst>
      <p:tags r:id="rId1"/>
    </p:custDataLst>
    <p:extLst>
      <p:ext uri="{BB962C8B-B14F-4D97-AF65-F5344CB8AC3E}">
        <p14:creationId xmlns:p14="http://schemas.microsoft.com/office/powerpoint/2010/main" val="3628414397"/>
      </p:ext>
    </p:extLst>
  </p:cSld>
  <p:clrMapOvr>
    <a:masterClrMapping/>
  </p:clrMapOvr>
  <mc:AlternateContent xmlns:mc="http://schemas.openxmlformats.org/markup-compatibility/2006" xmlns:p14="http://schemas.microsoft.com/office/powerpoint/2010/main">
    <mc:Choice Requires="p14">
      <p:transition spd="slow" p14:dur="2000" advTm="3975"/>
    </mc:Choice>
    <mc:Fallback xmlns="">
      <p:transition spd="slow" advTm="3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animBg="1"/>
      <p:bldP spid="15"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Recording of Broadcasts – S.35</a:t>
            </a:r>
            <a:endParaRPr lang="en-GB" dirty="0"/>
          </a:p>
        </p:txBody>
      </p:sp>
      <p:sp>
        <p:nvSpPr>
          <p:cNvPr id="4" name="Content Placeholder 3"/>
          <p:cNvSpPr>
            <a:spLocks noGrp="1"/>
          </p:cNvSpPr>
          <p:nvPr>
            <p:ph sz="half" idx="2"/>
          </p:nvPr>
        </p:nvSpPr>
        <p:spPr>
          <a:xfrm>
            <a:off x="457200" y="3332936"/>
            <a:ext cx="4042792" cy="3408432"/>
          </a:xfrm>
        </p:spPr>
        <p:txBody>
          <a:bodyPr/>
          <a:lstStyle/>
          <a:p>
            <a:pPr marL="342900" indent="-342900">
              <a:buBlip>
                <a:blip r:embed="rId3"/>
              </a:buBlip>
            </a:pPr>
            <a:r>
              <a:rPr lang="en-GB" dirty="0" smtClean="0"/>
              <a:t>Non-commercial educational use</a:t>
            </a:r>
          </a:p>
          <a:p>
            <a:pPr marL="342900" indent="-342900">
              <a:buBlip>
                <a:blip r:embed="rId3"/>
              </a:buBlip>
            </a:pPr>
            <a:r>
              <a:rPr lang="en-GB" dirty="0" smtClean="0"/>
              <a:t>‘Communication to the public’ premises limitation</a:t>
            </a:r>
          </a:p>
          <a:p>
            <a:pPr marL="342900" indent="-342900">
              <a:buBlip>
                <a:blip r:embed="rId3"/>
              </a:buBlip>
            </a:pPr>
            <a:r>
              <a:rPr lang="en-GB" dirty="0" smtClean="0"/>
              <a:t>Dove-tails with ERA licence</a:t>
            </a:r>
          </a:p>
          <a:p>
            <a:endParaRPr lang="en-GB" dirty="0"/>
          </a:p>
        </p:txBody>
      </p:sp>
      <p:sp>
        <p:nvSpPr>
          <p:cNvPr id="6" name="Content Placeholder 5"/>
          <p:cNvSpPr>
            <a:spLocks noGrp="1"/>
          </p:cNvSpPr>
          <p:nvPr>
            <p:ph sz="quarter" idx="4"/>
          </p:nvPr>
        </p:nvSpPr>
        <p:spPr>
          <a:xfrm>
            <a:off x="4427984" y="3332936"/>
            <a:ext cx="4608512" cy="3408432"/>
          </a:xfrm>
        </p:spPr>
        <p:txBody>
          <a:bodyPr/>
          <a:lstStyle/>
          <a:p>
            <a:pPr marL="342900" indent="-342900">
              <a:buBlip>
                <a:blip r:embed="rId3"/>
              </a:buBlip>
            </a:pPr>
            <a:r>
              <a:rPr lang="en-GB" dirty="0" smtClean="0"/>
              <a:t>Non-commercial educational use</a:t>
            </a:r>
          </a:p>
          <a:p>
            <a:pPr marL="342900" indent="-342900">
              <a:buBlip>
                <a:blip r:embed="rId3"/>
              </a:buBlip>
            </a:pPr>
            <a:r>
              <a:rPr lang="en-GB" dirty="0" smtClean="0"/>
              <a:t>‘Communication to the public’ off premises via secure electronic network</a:t>
            </a:r>
          </a:p>
          <a:p>
            <a:pPr marL="342900" indent="-342900">
              <a:buBlip>
                <a:blip r:embed="rId3"/>
              </a:buBlip>
            </a:pPr>
            <a:r>
              <a:rPr lang="en-GB" dirty="0"/>
              <a:t>Dove-tails with ERA licence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608" y="167874"/>
            <a:ext cx="1179876" cy="1172894"/>
          </a:xfrm>
          <a:prstGeom prst="rect">
            <a:avLst/>
          </a:prstGeom>
        </p:spPr>
      </p:pic>
      <p:sp>
        <p:nvSpPr>
          <p:cNvPr id="11" name="Rectangle 10"/>
          <p:cNvSpPr/>
          <p:nvPr/>
        </p:nvSpPr>
        <p:spPr>
          <a:xfrm>
            <a:off x="539552" y="1509554"/>
            <a:ext cx="7776864" cy="1015663"/>
          </a:xfrm>
          <a:prstGeom prst="rect">
            <a:avLst/>
          </a:prstGeom>
        </p:spPr>
        <p:txBody>
          <a:bodyPr wrap="square">
            <a:spAutoFit/>
          </a:bodyPr>
          <a:lstStyle/>
          <a:p>
            <a:r>
              <a:rPr lang="en-US" sz="2000" dirty="0"/>
              <a:t>Allows recording of off-air broadcasts by or on behalf of educational establishments for </a:t>
            </a:r>
            <a:r>
              <a:rPr lang="en-US" sz="2000" u="sng" dirty="0"/>
              <a:t>non-commercial</a:t>
            </a:r>
            <a:r>
              <a:rPr lang="en-US" sz="2000" dirty="0"/>
              <a:t> purposes. </a:t>
            </a:r>
            <a:r>
              <a:rPr lang="en-US" sz="2000" u="sng" dirty="0"/>
              <a:t>Only applies where no licensing scheme (i.e. </a:t>
            </a:r>
            <a:r>
              <a:rPr lang="en-US" sz="2000" b="1" u="sng" dirty="0"/>
              <a:t>ERA</a:t>
            </a:r>
            <a:r>
              <a:rPr lang="en-US" sz="2000" u="sng" dirty="0"/>
              <a:t>) available</a:t>
            </a:r>
            <a:r>
              <a:rPr lang="en-US" sz="2000" dirty="0"/>
              <a:t>.</a:t>
            </a:r>
          </a:p>
        </p:txBody>
      </p:sp>
      <p:sp>
        <p:nvSpPr>
          <p:cNvPr id="12" name="Text Placeholder 6"/>
          <p:cNvSpPr>
            <a:spLocks noGrp="1"/>
          </p:cNvSpPr>
          <p:nvPr>
            <p:ph type="body" idx="1"/>
          </p:nvPr>
        </p:nvSpPr>
        <p:spPr>
          <a:xfrm>
            <a:off x="860296" y="2829988"/>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3" name="Text Placeholder 8"/>
          <p:cNvSpPr>
            <a:spLocks noGrp="1"/>
          </p:cNvSpPr>
          <p:nvPr>
            <p:ph type="body" sz="quarter" idx="3"/>
          </p:nvPr>
        </p:nvSpPr>
        <p:spPr>
          <a:xfrm>
            <a:off x="4642944" y="2829988"/>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grpSp>
        <p:nvGrpSpPr>
          <p:cNvPr id="14" name="Group 2"/>
          <p:cNvGrpSpPr>
            <a:grpSpLocks/>
          </p:cNvGrpSpPr>
          <p:nvPr/>
        </p:nvGrpSpPr>
        <p:grpSpPr bwMode="auto">
          <a:xfrm>
            <a:off x="7642225" y="5678488"/>
            <a:ext cx="1501775" cy="1179512"/>
            <a:chOff x="113901388" y="112211532"/>
            <a:chExt cx="1502331" cy="1178824"/>
          </a:xfrm>
        </p:grpSpPr>
        <p:sp>
          <p:nvSpPr>
            <p:cNvPr id="15"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6"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1370490933"/>
      </p:ext>
    </p:extLst>
  </p:cSld>
  <p:clrMapOvr>
    <a:masterClrMapping/>
  </p:clrMapOvr>
  <mc:AlternateContent xmlns:mc="http://schemas.openxmlformats.org/markup-compatibility/2006" xmlns:p14="http://schemas.microsoft.com/office/powerpoint/2010/main">
    <mc:Choice Requires="p14">
      <p:transition spd="slow" p14:dur="2000" advTm="70582"/>
    </mc:Choice>
    <mc:Fallback xmlns="">
      <p:transition spd="slow" advTm="705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3" grpId="0" build="p"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707088" cy="1371600"/>
          </a:xfrm>
        </p:spPr>
        <p:txBody>
          <a:bodyPr>
            <a:normAutofit/>
          </a:bodyPr>
          <a:lstStyle/>
          <a:p>
            <a:r>
              <a:rPr lang="en-GB" sz="2800" dirty="0" smtClean="0"/>
              <a:t>Educational Copying and Use of </a:t>
            </a:r>
            <a:r>
              <a:rPr lang="en-GB" sz="2800" dirty="0"/>
              <a:t>published Extracts </a:t>
            </a:r>
            <a:r>
              <a:rPr lang="en-GB" sz="2800" dirty="0" smtClean="0"/>
              <a:t>- S.36</a:t>
            </a:r>
            <a:endParaRPr lang="en-GB" sz="2800" dirty="0"/>
          </a:p>
        </p:txBody>
      </p:sp>
      <p:sp>
        <p:nvSpPr>
          <p:cNvPr id="4" name="Content Placeholder 3"/>
          <p:cNvSpPr>
            <a:spLocks noGrp="1"/>
          </p:cNvSpPr>
          <p:nvPr>
            <p:ph sz="half" idx="2"/>
          </p:nvPr>
        </p:nvSpPr>
        <p:spPr>
          <a:xfrm>
            <a:off x="424726" y="3530724"/>
            <a:ext cx="4003258" cy="3001170"/>
          </a:xfrm>
        </p:spPr>
        <p:txBody>
          <a:bodyPr>
            <a:normAutofit lnSpcReduction="10000"/>
          </a:bodyPr>
          <a:lstStyle/>
          <a:p>
            <a:pPr marL="342900" indent="-342900">
              <a:buBlip>
                <a:blip r:embed="rId3"/>
              </a:buBlip>
            </a:pPr>
            <a:r>
              <a:rPr lang="en-GB" dirty="0" smtClean="0"/>
              <a:t>Non-commercial</a:t>
            </a:r>
          </a:p>
          <a:p>
            <a:pPr marL="342900" indent="-342900">
              <a:buBlip>
                <a:blip r:embed="rId3"/>
              </a:buBlip>
            </a:pPr>
            <a:r>
              <a:rPr lang="en-GB" dirty="0" smtClean="0"/>
              <a:t>≤1% per work, per quarter, per institution</a:t>
            </a:r>
          </a:p>
          <a:p>
            <a:pPr marL="342900" indent="-342900">
              <a:buBlip>
                <a:blip r:embed="rId3"/>
              </a:buBlip>
            </a:pPr>
            <a:r>
              <a:rPr lang="en-GB" dirty="0" smtClean="0"/>
              <a:t>Covers typographical arrangement</a:t>
            </a:r>
          </a:p>
          <a:p>
            <a:pPr marL="342900" indent="-342900">
              <a:buBlip>
                <a:blip r:embed="rId3"/>
              </a:buBlip>
            </a:pPr>
            <a:r>
              <a:rPr lang="en-GB" dirty="0" smtClean="0"/>
              <a:t>Dove-tails with CLA licence</a:t>
            </a:r>
            <a:endParaRPr lang="en-GB" dirty="0"/>
          </a:p>
        </p:txBody>
      </p:sp>
      <p:sp>
        <p:nvSpPr>
          <p:cNvPr id="6" name="Content Placeholder 5"/>
          <p:cNvSpPr>
            <a:spLocks noGrp="1"/>
          </p:cNvSpPr>
          <p:nvPr>
            <p:ph sz="quarter" idx="4"/>
          </p:nvPr>
        </p:nvSpPr>
        <p:spPr>
          <a:xfrm>
            <a:off x="4788024" y="3501008"/>
            <a:ext cx="4032448" cy="3168352"/>
          </a:xfrm>
        </p:spPr>
        <p:txBody>
          <a:bodyPr>
            <a:normAutofit/>
          </a:bodyPr>
          <a:lstStyle/>
          <a:p>
            <a:pPr marL="342900" indent="-342900">
              <a:buBlip>
                <a:blip r:embed="rId3"/>
              </a:buBlip>
            </a:pPr>
            <a:r>
              <a:rPr lang="en-GB" dirty="0" smtClean="0"/>
              <a:t>Non-commercial</a:t>
            </a:r>
          </a:p>
          <a:p>
            <a:pPr marL="342900" indent="-342900">
              <a:buBlip>
                <a:blip r:embed="rId3"/>
              </a:buBlip>
            </a:pPr>
            <a:r>
              <a:rPr lang="en-GB" dirty="0" smtClean="0"/>
              <a:t>≤5% per work, per year, per institution</a:t>
            </a:r>
          </a:p>
          <a:p>
            <a:pPr marL="342900" indent="-342900">
              <a:buBlip>
                <a:blip r:embed="rId3"/>
              </a:buBlip>
            </a:pPr>
            <a:r>
              <a:rPr lang="en-GB" dirty="0" smtClean="0"/>
              <a:t>Includes incorporated works (e.g. illustrations)</a:t>
            </a:r>
          </a:p>
          <a:p>
            <a:pPr marL="342900" indent="-342900">
              <a:buBlip>
                <a:blip r:embed="rId3"/>
              </a:buBlip>
            </a:pPr>
            <a:r>
              <a:rPr lang="en-GB" dirty="0"/>
              <a:t>Dove-tails with CLA licence</a:t>
            </a:r>
          </a:p>
        </p:txBody>
      </p:sp>
      <p:sp>
        <p:nvSpPr>
          <p:cNvPr id="7" name="Rectangle 6"/>
          <p:cNvSpPr/>
          <p:nvPr/>
        </p:nvSpPr>
        <p:spPr>
          <a:xfrm>
            <a:off x="535868" y="1524318"/>
            <a:ext cx="7849180" cy="1015663"/>
          </a:xfrm>
          <a:prstGeom prst="rect">
            <a:avLst/>
          </a:prstGeom>
        </p:spPr>
        <p:txBody>
          <a:bodyPr wrap="square">
            <a:spAutoFit/>
          </a:bodyPr>
          <a:lstStyle/>
          <a:p>
            <a:r>
              <a:rPr lang="en-US" sz="2000" dirty="0"/>
              <a:t>Allows copying and use of multiple copies of extracts from published copyright works. </a:t>
            </a:r>
            <a:r>
              <a:rPr lang="en-US" sz="2000" u="sng" dirty="0"/>
              <a:t>Only applies where no licensing scheme (i.e. </a:t>
            </a:r>
            <a:r>
              <a:rPr lang="en-US" sz="2000" b="1" u="sng" dirty="0"/>
              <a:t>CLA</a:t>
            </a:r>
            <a:r>
              <a:rPr lang="en-US" sz="2000" u="sng" dirty="0"/>
              <a:t>) available</a:t>
            </a:r>
            <a:r>
              <a:rPr lang="en-US" sz="2000" dirty="0"/>
              <a:t>.</a:t>
            </a:r>
          </a:p>
        </p:txBody>
      </p:sp>
      <p:sp>
        <p:nvSpPr>
          <p:cNvPr id="13" name="Text Placeholder 6"/>
          <p:cNvSpPr>
            <a:spLocks noGrp="1"/>
          </p:cNvSpPr>
          <p:nvPr>
            <p:ph type="body" idx="1"/>
          </p:nvPr>
        </p:nvSpPr>
        <p:spPr>
          <a:xfrm>
            <a:off x="611560" y="2829988"/>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4" name="Text Placeholder 8"/>
          <p:cNvSpPr>
            <a:spLocks noGrp="1"/>
          </p:cNvSpPr>
          <p:nvPr>
            <p:ph type="body" sz="quarter" idx="3"/>
          </p:nvPr>
        </p:nvSpPr>
        <p:spPr>
          <a:xfrm>
            <a:off x="4858968" y="2829988"/>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4561" y="260648"/>
            <a:ext cx="1134888" cy="1263670"/>
          </a:xfrm>
          <a:prstGeom prst="rect">
            <a:avLst/>
          </a:prstGeom>
        </p:spPr>
      </p:pic>
      <p:grpSp>
        <p:nvGrpSpPr>
          <p:cNvPr id="16" name="Group 2"/>
          <p:cNvGrpSpPr>
            <a:grpSpLocks/>
          </p:cNvGrpSpPr>
          <p:nvPr/>
        </p:nvGrpSpPr>
        <p:grpSpPr bwMode="auto">
          <a:xfrm>
            <a:off x="7642225" y="5678488"/>
            <a:ext cx="1501775" cy="1179512"/>
            <a:chOff x="113901388" y="112211532"/>
            <a:chExt cx="1502331" cy="1178824"/>
          </a:xfrm>
        </p:grpSpPr>
        <p:sp>
          <p:nvSpPr>
            <p:cNvPr id="17"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8"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3677044655"/>
      </p:ext>
    </p:extLst>
  </p:cSld>
  <p:clrMapOvr>
    <a:masterClrMapping/>
  </p:clrMapOvr>
  <mc:AlternateContent xmlns:mc="http://schemas.openxmlformats.org/markup-compatibility/2006" xmlns:p14="http://schemas.microsoft.com/office/powerpoint/2010/main">
    <mc:Choice Requires="p14">
      <p:transition spd="slow" p14:dur="2000" advTm="144413"/>
    </mc:Choice>
    <mc:Fallback xmlns="">
      <p:transition spd="slow" advTm="1444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P spid="14"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707088" cy="1149989"/>
          </a:xfrm>
        </p:spPr>
        <p:txBody>
          <a:bodyPr>
            <a:normAutofit/>
          </a:bodyPr>
          <a:lstStyle/>
          <a:p>
            <a:r>
              <a:rPr lang="en-GB" sz="2800" dirty="0" smtClean="0"/>
              <a:t>Making Works Available on Dedicated Terminals – S.40B</a:t>
            </a:r>
            <a:endParaRPr lang="en-GB" sz="2800" dirty="0"/>
          </a:p>
        </p:txBody>
      </p:sp>
      <p:sp>
        <p:nvSpPr>
          <p:cNvPr id="9" name="Content Placeholder 8"/>
          <p:cNvSpPr>
            <a:spLocks noGrp="1"/>
          </p:cNvSpPr>
          <p:nvPr>
            <p:ph idx="1"/>
          </p:nvPr>
        </p:nvSpPr>
        <p:spPr/>
        <p:txBody>
          <a:bodyPr>
            <a:normAutofit/>
          </a:bodyPr>
          <a:lstStyle/>
          <a:p>
            <a:pPr marL="342900" indent="-342900">
              <a:buBlip>
                <a:blip r:embed="rId3"/>
              </a:buBlip>
            </a:pPr>
            <a:r>
              <a:rPr lang="en-GB" sz="2400" dirty="0" smtClean="0"/>
              <a:t>New exception</a:t>
            </a:r>
          </a:p>
          <a:p>
            <a:pPr marL="342900" indent="-342900">
              <a:buBlip>
                <a:blip r:embed="rId3"/>
              </a:buBlip>
            </a:pPr>
            <a:r>
              <a:rPr lang="en-GB" sz="2400" dirty="0" smtClean="0"/>
              <a:t>Relates to a publicly accessible library, educational establishment, museum or archive</a:t>
            </a:r>
          </a:p>
          <a:p>
            <a:pPr marL="342900" indent="-342900">
              <a:buBlip>
                <a:blip r:embed="rId3"/>
              </a:buBlip>
            </a:pPr>
            <a:r>
              <a:rPr lang="en-GB" sz="2400" dirty="0" smtClean="0"/>
              <a:t>Allows collection items to be digitised and viewed on site through ‘dedicated terminals’</a:t>
            </a:r>
          </a:p>
          <a:p>
            <a:pPr marL="342900" indent="-342900">
              <a:buBlip>
                <a:blip r:embed="rId3"/>
              </a:buBlip>
            </a:pPr>
            <a:r>
              <a:rPr lang="en-GB" sz="2400" dirty="0" smtClean="0"/>
              <a:t>Works must have been lawfully acquired</a:t>
            </a:r>
          </a:p>
          <a:p>
            <a:pPr marL="342900" indent="-342900">
              <a:buBlip>
                <a:blip r:embed="rId3"/>
              </a:buBlip>
            </a:pPr>
            <a:r>
              <a:rPr lang="en-GB" sz="2400" dirty="0" smtClean="0"/>
              <a:t>For research or private study</a:t>
            </a:r>
          </a:p>
          <a:p>
            <a:pPr marL="342900" indent="-342900">
              <a:buBlip>
                <a:blip r:embed="rId3"/>
              </a:buBlip>
            </a:pPr>
            <a:r>
              <a:rPr lang="en-GB" sz="2400" dirty="0" smtClean="0"/>
              <a:t>Access must be compliant with licensing terms if they exist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7715" y="241617"/>
            <a:ext cx="1221357" cy="1243167"/>
          </a:xfrm>
          <a:prstGeom prst="rect">
            <a:avLst/>
          </a:prstGeom>
        </p:spPr>
      </p:pic>
      <p:grpSp>
        <p:nvGrpSpPr>
          <p:cNvPr id="6" name="Group 5"/>
          <p:cNvGrpSpPr>
            <a:grpSpLocks/>
          </p:cNvGrpSpPr>
          <p:nvPr/>
        </p:nvGrpSpPr>
        <p:grpSpPr bwMode="auto">
          <a:xfrm>
            <a:off x="7629971" y="5678488"/>
            <a:ext cx="1406525" cy="1179512"/>
            <a:chOff x="114097574" y="113294823"/>
            <a:chExt cx="1406797" cy="1178824"/>
          </a:xfrm>
        </p:grpSpPr>
        <p:sp>
          <p:nvSpPr>
            <p:cNvPr id="7" name="Diagonal Stripe 22"/>
            <p:cNvSpPr>
              <a:spLocks/>
            </p:cNvSpPr>
            <p:nvPr/>
          </p:nvSpPr>
          <p:spPr bwMode="auto">
            <a:xfrm rot="10800000">
              <a:off x="114097574" y="113294823"/>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8" name="Text Box 23"/>
            <p:cNvSpPr txBox="1">
              <a:spLocks noChangeArrowheads="1"/>
            </p:cNvSpPr>
            <p:nvPr/>
          </p:nvSpPr>
          <p:spPr bwMode="auto">
            <a:xfrm rot="-2465175">
              <a:off x="114268444" y="11387118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2100" b="1" i="0" u="none" strike="noStrike" cap="none" normalizeH="0" baseline="0" smtClean="0">
                  <a:ln>
                    <a:noFill/>
                  </a:ln>
                  <a:solidFill>
                    <a:srgbClr val="FFFFFF"/>
                  </a:solidFill>
                  <a:effectLst/>
                  <a:latin typeface="Calibri" pitchFamily="34" charset="0"/>
                  <a:cs typeface="Arial" pitchFamily="34" charset="0"/>
                </a:rPr>
                <a:t>New</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2189494382"/>
      </p:ext>
    </p:extLst>
  </p:cSld>
  <p:clrMapOvr>
    <a:masterClrMapping/>
  </p:clrMapOvr>
  <mc:AlternateContent xmlns:mc="http://schemas.openxmlformats.org/markup-compatibility/2006" xmlns:p14="http://schemas.microsoft.com/office/powerpoint/2010/main">
    <mc:Choice Requires="p14">
      <p:transition spd="slow" p14:dur="2000" advTm="92023"/>
    </mc:Choice>
    <mc:Fallback xmlns="">
      <p:transition spd="slow" advTm="920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355160" cy="1371600"/>
          </a:xfrm>
        </p:spPr>
        <p:txBody>
          <a:bodyPr>
            <a:noAutofit/>
          </a:bodyPr>
          <a:lstStyle/>
          <a:p>
            <a:r>
              <a:rPr lang="en-GB" sz="3200" dirty="0" smtClean="0"/>
              <a:t>Library Copying for </a:t>
            </a:r>
            <a:br>
              <a:rPr lang="en-GB" sz="3200" dirty="0" smtClean="0"/>
            </a:br>
            <a:r>
              <a:rPr lang="en-GB" sz="3200" dirty="0" smtClean="0"/>
              <a:t>Other Libraries – S.41</a:t>
            </a:r>
            <a:endParaRPr lang="en-GB" sz="3200" dirty="0"/>
          </a:p>
        </p:txBody>
      </p:sp>
      <p:sp>
        <p:nvSpPr>
          <p:cNvPr id="4" name="Content Placeholder 3"/>
          <p:cNvSpPr>
            <a:spLocks noGrp="1"/>
          </p:cNvSpPr>
          <p:nvPr>
            <p:ph sz="half" idx="2"/>
          </p:nvPr>
        </p:nvSpPr>
        <p:spPr>
          <a:xfrm>
            <a:off x="323528" y="3331592"/>
            <a:ext cx="4032448" cy="3336424"/>
          </a:xfrm>
        </p:spPr>
        <p:txBody>
          <a:bodyPr/>
          <a:lstStyle/>
          <a:p>
            <a:pPr marL="342900" indent="-342900">
              <a:buBlip>
                <a:blip r:embed="rId3"/>
              </a:buBlip>
            </a:pPr>
            <a:r>
              <a:rPr lang="en-GB" dirty="0" smtClean="0"/>
              <a:t>Supply of a journal article or whole or part of literary, dramatic or musical work</a:t>
            </a:r>
          </a:p>
          <a:p>
            <a:pPr marL="342900" indent="-342900">
              <a:buBlip>
                <a:blip r:embed="rId3"/>
              </a:buBlip>
            </a:pPr>
            <a:r>
              <a:rPr lang="en-GB" dirty="0" smtClean="0"/>
              <a:t>Includes illustrations in context</a:t>
            </a:r>
          </a:p>
          <a:p>
            <a:pPr marL="342900" indent="-342900">
              <a:buBlip>
                <a:blip r:embed="rId3"/>
              </a:buBlip>
            </a:pPr>
            <a:r>
              <a:rPr lang="en-GB" dirty="0" smtClean="0"/>
              <a:t>Contractual override</a:t>
            </a:r>
            <a:endParaRPr lang="en-GB" dirty="0"/>
          </a:p>
        </p:txBody>
      </p:sp>
      <p:sp>
        <p:nvSpPr>
          <p:cNvPr id="6" name="Content Placeholder 5"/>
          <p:cNvSpPr>
            <a:spLocks noGrp="1"/>
          </p:cNvSpPr>
          <p:nvPr>
            <p:ph sz="quarter" idx="4"/>
          </p:nvPr>
        </p:nvSpPr>
        <p:spPr>
          <a:xfrm>
            <a:off x="4580576" y="3331592"/>
            <a:ext cx="4041024" cy="3336424"/>
          </a:xfrm>
        </p:spPr>
        <p:txBody>
          <a:bodyPr/>
          <a:lstStyle/>
          <a:p>
            <a:pPr marL="342900" indent="-342900">
              <a:buBlip>
                <a:blip r:embed="rId3"/>
              </a:buBlip>
            </a:pPr>
            <a:r>
              <a:rPr lang="en-GB" dirty="0" smtClean="0"/>
              <a:t>Supply of journal article or whole or part of </a:t>
            </a:r>
            <a:r>
              <a:rPr lang="en-GB" i="1" dirty="0" smtClean="0"/>
              <a:t>any</a:t>
            </a:r>
            <a:r>
              <a:rPr lang="en-GB" dirty="0" smtClean="0"/>
              <a:t> published work</a:t>
            </a:r>
          </a:p>
          <a:p>
            <a:pPr marL="342900" indent="-342900">
              <a:buBlip>
                <a:blip r:embed="rId3"/>
              </a:buBlip>
            </a:pPr>
            <a:r>
              <a:rPr lang="en-GB" dirty="0" smtClean="0"/>
              <a:t>Will include sound recordings, films and broadcasts</a:t>
            </a:r>
          </a:p>
          <a:p>
            <a:pPr marL="342900" indent="-342900">
              <a:buBlip>
                <a:blip r:embed="rId3"/>
              </a:buBlip>
            </a:pPr>
            <a:r>
              <a:rPr lang="en-GB" dirty="0" smtClean="0"/>
              <a:t>No contractual override</a:t>
            </a:r>
            <a:endParaRPr lang="en-GB" dirty="0"/>
          </a:p>
        </p:txBody>
      </p:sp>
      <p:sp>
        <p:nvSpPr>
          <p:cNvPr id="13" name="Rectangle 12"/>
          <p:cNvSpPr/>
          <p:nvPr/>
        </p:nvSpPr>
        <p:spPr>
          <a:xfrm>
            <a:off x="539552" y="1524318"/>
            <a:ext cx="8082048" cy="1200329"/>
          </a:xfrm>
          <a:prstGeom prst="rect">
            <a:avLst/>
          </a:prstGeom>
        </p:spPr>
        <p:txBody>
          <a:bodyPr wrap="square">
            <a:spAutoFit/>
          </a:bodyPr>
          <a:lstStyle/>
          <a:p>
            <a:r>
              <a:rPr lang="en-US" sz="2400" dirty="0"/>
              <a:t>Allows supply of copies of the whole or part of any published work from one library to another. </a:t>
            </a:r>
            <a:r>
              <a:rPr lang="en-US" sz="2400" u="sng" dirty="0"/>
              <a:t>No contractual override.</a:t>
            </a:r>
            <a:endParaRPr lang="en-US" sz="2400" dirty="0"/>
          </a:p>
        </p:txBody>
      </p:sp>
      <p:sp>
        <p:nvSpPr>
          <p:cNvPr id="14" name="Text Placeholder 6"/>
          <p:cNvSpPr>
            <a:spLocks noGrp="1"/>
          </p:cNvSpPr>
          <p:nvPr>
            <p:ph type="body" idx="1"/>
          </p:nvPr>
        </p:nvSpPr>
        <p:spPr>
          <a:xfrm>
            <a:off x="611560" y="2827536"/>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5" name="Text Placeholder 8"/>
          <p:cNvSpPr>
            <a:spLocks noGrp="1"/>
          </p:cNvSpPr>
          <p:nvPr>
            <p:ph type="body" sz="quarter" idx="3"/>
          </p:nvPr>
        </p:nvSpPr>
        <p:spPr>
          <a:xfrm>
            <a:off x="4858968" y="2827536"/>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332656"/>
            <a:ext cx="1283580" cy="1127470"/>
          </a:xfrm>
          <a:prstGeom prst="rect">
            <a:avLst/>
          </a:prstGeom>
        </p:spPr>
      </p:pic>
      <p:grpSp>
        <p:nvGrpSpPr>
          <p:cNvPr id="17" name="Group 2"/>
          <p:cNvGrpSpPr>
            <a:grpSpLocks/>
          </p:cNvGrpSpPr>
          <p:nvPr/>
        </p:nvGrpSpPr>
        <p:grpSpPr bwMode="auto">
          <a:xfrm>
            <a:off x="7642225" y="5678488"/>
            <a:ext cx="1501775" cy="1179512"/>
            <a:chOff x="113901388" y="112211532"/>
            <a:chExt cx="1502331" cy="1178824"/>
          </a:xfrm>
        </p:grpSpPr>
        <p:sp>
          <p:nvSpPr>
            <p:cNvPr id="18"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9"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3788332897"/>
      </p:ext>
    </p:extLst>
  </p:cSld>
  <p:clrMapOvr>
    <a:masterClrMapping/>
  </p:clrMapOvr>
  <mc:AlternateContent xmlns:mc="http://schemas.openxmlformats.org/markup-compatibility/2006" xmlns:p14="http://schemas.microsoft.com/office/powerpoint/2010/main">
    <mc:Choice Requires="p14">
      <p:transition spd="slow" p14:dur="2000" advTm="54282"/>
    </mc:Choice>
    <mc:Fallback xmlns="">
      <p:transition spd="slow" advTm="542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animBg="1"/>
      <p:bldP spid="15"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16042"/>
          </a:xfrm>
        </p:spPr>
        <p:txBody>
          <a:bodyPr/>
          <a:lstStyle/>
          <a:p>
            <a:r>
              <a:rPr lang="en-GB" dirty="0" smtClean="0"/>
              <a:t>Preservation – S.42</a:t>
            </a:r>
            <a:endParaRPr lang="en-GB" dirty="0"/>
          </a:p>
        </p:txBody>
      </p:sp>
      <p:sp>
        <p:nvSpPr>
          <p:cNvPr id="4" name="Content Placeholder 3"/>
          <p:cNvSpPr>
            <a:spLocks noGrp="1"/>
          </p:cNvSpPr>
          <p:nvPr>
            <p:ph sz="half" idx="2"/>
          </p:nvPr>
        </p:nvSpPr>
        <p:spPr>
          <a:xfrm>
            <a:off x="251520" y="3234690"/>
            <a:ext cx="4248472" cy="3290654"/>
          </a:xfrm>
        </p:spPr>
        <p:txBody>
          <a:bodyPr>
            <a:normAutofit lnSpcReduction="10000"/>
          </a:bodyPr>
          <a:lstStyle/>
          <a:p>
            <a:pPr marL="342900" indent="-342900">
              <a:buBlip>
                <a:blip r:embed="rId3"/>
              </a:buBlip>
            </a:pPr>
            <a:r>
              <a:rPr lang="en-GB" dirty="0" smtClean="0"/>
              <a:t>Single copy of item in permanent collection</a:t>
            </a:r>
          </a:p>
          <a:p>
            <a:pPr marL="342900" indent="-342900">
              <a:buBlip>
                <a:blip r:embed="rId3"/>
              </a:buBlip>
            </a:pPr>
            <a:r>
              <a:rPr lang="en-GB" dirty="0" smtClean="0"/>
              <a:t>Literary, dramatic or musical work</a:t>
            </a:r>
          </a:p>
          <a:p>
            <a:pPr marL="342900" indent="-342900">
              <a:buBlip>
                <a:blip r:embed="rId3"/>
              </a:buBlip>
            </a:pPr>
            <a:r>
              <a:rPr lang="en-GB" dirty="0" smtClean="0"/>
              <a:t>Includes illustrations and typographical arrangement</a:t>
            </a:r>
          </a:p>
          <a:p>
            <a:pPr marL="342900" indent="-342900">
              <a:buBlip>
                <a:blip r:embed="rId3"/>
              </a:buBlip>
            </a:pPr>
            <a:r>
              <a:rPr lang="en-GB" dirty="0" smtClean="0"/>
              <a:t>Contractual override</a:t>
            </a:r>
            <a:endParaRPr lang="en-GB" dirty="0"/>
          </a:p>
        </p:txBody>
      </p:sp>
      <p:sp>
        <p:nvSpPr>
          <p:cNvPr id="6" name="Content Placeholder 5"/>
          <p:cNvSpPr>
            <a:spLocks noGrp="1"/>
          </p:cNvSpPr>
          <p:nvPr>
            <p:ph sz="quarter" idx="4"/>
          </p:nvPr>
        </p:nvSpPr>
        <p:spPr>
          <a:xfrm>
            <a:off x="4499992" y="3356992"/>
            <a:ext cx="4248472" cy="3312368"/>
          </a:xfrm>
        </p:spPr>
        <p:txBody>
          <a:bodyPr>
            <a:normAutofit fontScale="92500" lnSpcReduction="20000"/>
          </a:bodyPr>
          <a:lstStyle/>
          <a:p>
            <a:pPr marL="342900" indent="-342900">
              <a:buBlip>
                <a:blip r:embed="rId3"/>
              </a:buBlip>
            </a:pPr>
            <a:r>
              <a:rPr lang="en-GB" dirty="0" smtClean="0"/>
              <a:t>Copy an item in permanent collection</a:t>
            </a:r>
          </a:p>
          <a:p>
            <a:pPr marL="342900" indent="-342900">
              <a:buBlip>
                <a:blip r:embed="rId3"/>
              </a:buBlip>
            </a:pPr>
            <a:r>
              <a:rPr lang="en-GB" dirty="0" smtClean="0"/>
              <a:t>All types of copyright work including sound recordings, films and broadcasts</a:t>
            </a:r>
          </a:p>
          <a:p>
            <a:pPr marL="342900" indent="-342900">
              <a:buBlip>
                <a:blip r:embed="rId3"/>
              </a:buBlip>
            </a:pPr>
            <a:r>
              <a:rPr lang="en-GB" dirty="0" smtClean="0"/>
              <a:t>Items not publicly accessible or available on loan</a:t>
            </a:r>
          </a:p>
          <a:p>
            <a:pPr marL="342900" indent="-342900">
              <a:buBlip>
                <a:blip r:embed="rId3"/>
              </a:buBlip>
            </a:pPr>
            <a:r>
              <a:rPr lang="en-GB" dirty="0" smtClean="0"/>
              <a:t>No contractual override</a:t>
            </a: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5928" y="171747"/>
            <a:ext cx="1043874" cy="1178567"/>
          </a:xfrm>
          <a:prstGeom prst="rect">
            <a:avLst/>
          </a:prstGeom>
        </p:spPr>
      </p:pic>
      <p:sp>
        <p:nvSpPr>
          <p:cNvPr id="12" name="Text Placeholder 6"/>
          <p:cNvSpPr>
            <a:spLocks noGrp="1"/>
          </p:cNvSpPr>
          <p:nvPr>
            <p:ph type="body" idx="1"/>
          </p:nvPr>
        </p:nvSpPr>
        <p:spPr>
          <a:xfrm>
            <a:off x="611560" y="2636912"/>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3" name="Text Placeholder 8"/>
          <p:cNvSpPr>
            <a:spLocks noGrp="1"/>
          </p:cNvSpPr>
          <p:nvPr>
            <p:ph type="body" sz="quarter" idx="3"/>
          </p:nvPr>
        </p:nvSpPr>
        <p:spPr>
          <a:xfrm>
            <a:off x="4858968" y="2636912"/>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sp>
        <p:nvSpPr>
          <p:cNvPr id="14" name="Rectangle 13"/>
          <p:cNvSpPr/>
          <p:nvPr/>
        </p:nvSpPr>
        <p:spPr>
          <a:xfrm>
            <a:off x="505644" y="1272874"/>
            <a:ext cx="8028650" cy="1200329"/>
          </a:xfrm>
          <a:prstGeom prst="rect">
            <a:avLst/>
          </a:prstGeom>
        </p:spPr>
        <p:txBody>
          <a:bodyPr wrap="square">
            <a:spAutoFit/>
          </a:bodyPr>
          <a:lstStyle/>
          <a:p>
            <a:r>
              <a:rPr lang="en-US" sz="2400" dirty="0"/>
              <a:t>Allows libraries, archives and museums to make copies of items in their permanent collection. </a:t>
            </a:r>
            <a:r>
              <a:rPr lang="en-US" sz="2400" u="sng" dirty="0"/>
              <a:t>No contractual override.</a:t>
            </a:r>
            <a:endParaRPr lang="en-US" sz="2400" dirty="0"/>
          </a:p>
        </p:txBody>
      </p:sp>
      <p:grpSp>
        <p:nvGrpSpPr>
          <p:cNvPr id="15" name="Group 2"/>
          <p:cNvGrpSpPr>
            <a:grpSpLocks/>
          </p:cNvGrpSpPr>
          <p:nvPr/>
        </p:nvGrpSpPr>
        <p:grpSpPr bwMode="auto">
          <a:xfrm>
            <a:off x="7642225" y="5678488"/>
            <a:ext cx="1501775" cy="1179512"/>
            <a:chOff x="113901388" y="112211532"/>
            <a:chExt cx="1502331" cy="1178824"/>
          </a:xfrm>
        </p:grpSpPr>
        <p:sp>
          <p:nvSpPr>
            <p:cNvPr id="16"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7"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3644288440"/>
      </p:ext>
    </p:extLst>
  </p:cSld>
  <p:clrMapOvr>
    <a:masterClrMapping/>
  </p:clrMapOvr>
  <mc:AlternateContent xmlns:mc="http://schemas.openxmlformats.org/markup-compatibility/2006" xmlns:p14="http://schemas.microsoft.com/office/powerpoint/2010/main">
    <mc:Choice Requires="p14">
      <p:transition spd="slow" p14:dur="2000" advTm="105854"/>
    </mc:Choice>
    <mc:Fallback xmlns="">
      <p:transition spd="slow" advTm="1058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3"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244600"/>
          </a:xfrm>
        </p:spPr>
        <p:txBody>
          <a:bodyPr>
            <a:normAutofit fontScale="90000"/>
          </a:bodyPr>
          <a:lstStyle/>
          <a:p>
            <a:r>
              <a:rPr lang="en-GB" dirty="0" smtClean="0"/>
              <a:t>Library Copying for</a:t>
            </a:r>
            <a:br>
              <a:rPr lang="en-GB" dirty="0" smtClean="0"/>
            </a:br>
            <a:r>
              <a:rPr lang="en-GB" dirty="0" smtClean="0"/>
              <a:t>Patrons – S.42A</a:t>
            </a:r>
            <a:endParaRPr lang="en-GB" dirty="0"/>
          </a:p>
        </p:txBody>
      </p:sp>
      <p:sp>
        <p:nvSpPr>
          <p:cNvPr id="4" name="Content Placeholder 3"/>
          <p:cNvSpPr>
            <a:spLocks noGrp="1"/>
          </p:cNvSpPr>
          <p:nvPr>
            <p:ph sz="half" idx="2"/>
          </p:nvPr>
        </p:nvSpPr>
        <p:spPr>
          <a:xfrm>
            <a:off x="226180" y="2889692"/>
            <a:ext cx="4057788" cy="3573016"/>
          </a:xfrm>
        </p:spPr>
        <p:txBody>
          <a:bodyPr>
            <a:normAutofit fontScale="92500" lnSpcReduction="20000"/>
          </a:bodyPr>
          <a:lstStyle/>
          <a:p>
            <a:pPr marL="342900" indent="-342900">
              <a:buBlip>
                <a:blip r:embed="rId3"/>
              </a:buBlip>
            </a:pPr>
            <a:r>
              <a:rPr lang="en-GB" dirty="0" smtClean="0"/>
              <a:t>‘Prescribed’ libraries</a:t>
            </a:r>
          </a:p>
          <a:p>
            <a:pPr marL="342900" indent="-342900">
              <a:buBlip>
                <a:blip r:embed="rId3"/>
              </a:buBlip>
            </a:pPr>
            <a:r>
              <a:rPr lang="en-GB" dirty="0" smtClean="0"/>
              <a:t>Non-commercial research or private study</a:t>
            </a:r>
          </a:p>
          <a:p>
            <a:pPr marL="342900" indent="-342900">
              <a:buBlip>
                <a:blip r:embed="rId3"/>
              </a:buBlip>
            </a:pPr>
            <a:r>
              <a:rPr lang="en-GB" dirty="0" smtClean="0"/>
              <a:t>Article in a periodical or part of literary, dramatic or musical work</a:t>
            </a:r>
          </a:p>
          <a:p>
            <a:pPr marL="342900" indent="-342900">
              <a:buBlip>
                <a:blip r:embed="rId3"/>
              </a:buBlip>
            </a:pPr>
            <a:r>
              <a:rPr lang="en-GB" dirty="0" smtClean="0"/>
              <a:t>Declaration form</a:t>
            </a:r>
          </a:p>
          <a:p>
            <a:pPr marL="342900" indent="-342900">
              <a:buBlip>
                <a:blip r:embed="rId3"/>
              </a:buBlip>
            </a:pPr>
            <a:r>
              <a:rPr lang="en-GB" dirty="0" smtClean="0"/>
              <a:t>Patron must pay cost of supply</a:t>
            </a:r>
          </a:p>
          <a:p>
            <a:pPr marL="342900" indent="-342900">
              <a:buBlip>
                <a:blip r:embed="rId3"/>
              </a:buBlip>
            </a:pPr>
            <a:r>
              <a:rPr lang="en-GB" dirty="0" smtClean="0"/>
              <a:t>Contractual override</a:t>
            </a:r>
            <a:endParaRPr lang="en-GB" dirty="0"/>
          </a:p>
        </p:txBody>
      </p:sp>
      <p:sp>
        <p:nvSpPr>
          <p:cNvPr id="6" name="Content Placeholder 5"/>
          <p:cNvSpPr>
            <a:spLocks noGrp="1"/>
          </p:cNvSpPr>
          <p:nvPr>
            <p:ph sz="quarter" idx="4"/>
          </p:nvPr>
        </p:nvSpPr>
        <p:spPr>
          <a:xfrm>
            <a:off x="4602480" y="2852936"/>
            <a:ext cx="4217992" cy="3840480"/>
          </a:xfrm>
        </p:spPr>
        <p:txBody>
          <a:bodyPr>
            <a:normAutofit fontScale="92500" lnSpcReduction="10000"/>
          </a:bodyPr>
          <a:lstStyle/>
          <a:p>
            <a:pPr marL="342900" indent="-342900">
              <a:buBlip>
                <a:blip r:embed="rId3"/>
              </a:buBlip>
            </a:pPr>
            <a:r>
              <a:rPr lang="en-GB" dirty="0" smtClean="0"/>
              <a:t>Not-for-profit library</a:t>
            </a:r>
          </a:p>
          <a:p>
            <a:pPr marL="342900" indent="-342900">
              <a:buBlip>
                <a:blip r:embed="rId3"/>
              </a:buBlip>
            </a:pPr>
            <a:r>
              <a:rPr lang="en-GB" dirty="0" smtClean="0"/>
              <a:t>Non-commercial research or private study</a:t>
            </a:r>
            <a:endParaRPr lang="en-GB" dirty="0"/>
          </a:p>
          <a:p>
            <a:pPr marL="342900" indent="-342900">
              <a:buBlip>
                <a:blip r:embed="rId3"/>
              </a:buBlip>
            </a:pPr>
            <a:r>
              <a:rPr lang="en-GB" dirty="0" smtClean="0"/>
              <a:t>Reasonable proportion of any copyright work</a:t>
            </a:r>
          </a:p>
          <a:p>
            <a:pPr marL="342900" indent="-342900">
              <a:buBlip>
                <a:blip r:embed="rId3"/>
              </a:buBlip>
            </a:pPr>
            <a:r>
              <a:rPr lang="en-GB" dirty="0" smtClean="0"/>
              <a:t>Declaration still required but not through set form</a:t>
            </a:r>
          </a:p>
          <a:p>
            <a:pPr marL="342900" indent="-342900">
              <a:buBlip>
                <a:blip r:embed="rId3"/>
              </a:buBlip>
            </a:pPr>
            <a:r>
              <a:rPr lang="en-GB" dirty="0" smtClean="0"/>
              <a:t>Patron does not have to pay cost of supply</a:t>
            </a:r>
          </a:p>
          <a:p>
            <a:pPr marL="342900" indent="-342900">
              <a:buBlip>
                <a:blip r:embed="rId3"/>
              </a:buBlip>
            </a:pPr>
            <a:r>
              <a:rPr lang="en-GB" dirty="0" smtClean="0"/>
              <a:t>No contractual override</a:t>
            </a: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3529" y="152718"/>
            <a:ext cx="1128662" cy="1206500"/>
          </a:xfrm>
          <a:prstGeom prst="rect">
            <a:avLst/>
          </a:prstGeom>
        </p:spPr>
      </p:pic>
      <p:sp>
        <p:nvSpPr>
          <p:cNvPr id="14" name="Rectangle 13"/>
          <p:cNvSpPr/>
          <p:nvPr/>
        </p:nvSpPr>
        <p:spPr>
          <a:xfrm>
            <a:off x="457201" y="1359218"/>
            <a:ext cx="8094990" cy="1015663"/>
          </a:xfrm>
          <a:prstGeom prst="rect">
            <a:avLst/>
          </a:prstGeom>
        </p:spPr>
        <p:txBody>
          <a:bodyPr wrap="square">
            <a:spAutoFit/>
          </a:bodyPr>
          <a:lstStyle/>
          <a:p>
            <a:r>
              <a:rPr lang="en-US" sz="2000" dirty="0"/>
              <a:t>Allows libraries to make a single copy of reasonable proportions of copyright works for their patrons for </a:t>
            </a:r>
            <a:r>
              <a:rPr lang="en-US" sz="2000" u="sng" dirty="0"/>
              <a:t>non-commercial </a:t>
            </a:r>
            <a:r>
              <a:rPr lang="en-US" sz="2000" dirty="0"/>
              <a:t>research and private study. </a:t>
            </a:r>
            <a:r>
              <a:rPr lang="en-US" sz="2000" u="sng" dirty="0" smtClean="0"/>
              <a:t>No </a:t>
            </a:r>
            <a:r>
              <a:rPr lang="en-US" sz="2000" u="sng" dirty="0"/>
              <a:t>contractual override.</a:t>
            </a:r>
            <a:endParaRPr lang="en-US" sz="2000" dirty="0"/>
          </a:p>
        </p:txBody>
      </p:sp>
      <p:sp>
        <p:nvSpPr>
          <p:cNvPr id="15" name="Text Placeholder 6"/>
          <p:cNvSpPr>
            <a:spLocks noGrp="1"/>
          </p:cNvSpPr>
          <p:nvPr>
            <p:ph type="body" idx="1"/>
          </p:nvPr>
        </p:nvSpPr>
        <p:spPr>
          <a:xfrm>
            <a:off x="611560" y="2420888"/>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6" name="Text Placeholder 8"/>
          <p:cNvSpPr>
            <a:spLocks noGrp="1"/>
          </p:cNvSpPr>
          <p:nvPr>
            <p:ph type="body" sz="quarter" idx="3"/>
          </p:nvPr>
        </p:nvSpPr>
        <p:spPr>
          <a:xfrm>
            <a:off x="4858968" y="2420888"/>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grpSp>
        <p:nvGrpSpPr>
          <p:cNvPr id="17" name="Group 2"/>
          <p:cNvGrpSpPr>
            <a:grpSpLocks/>
          </p:cNvGrpSpPr>
          <p:nvPr/>
        </p:nvGrpSpPr>
        <p:grpSpPr bwMode="auto">
          <a:xfrm>
            <a:off x="7799660" y="5815306"/>
            <a:ext cx="1331640" cy="1029993"/>
            <a:chOff x="113901388" y="112211532"/>
            <a:chExt cx="1502331" cy="1178824"/>
          </a:xfrm>
        </p:grpSpPr>
        <p:sp>
          <p:nvSpPr>
            <p:cNvPr id="18"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9" name="Text Box 23"/>
            <p:cNvSpPr txBox="1">
              <a:spLocks noChangeArrowheads="1"/>
            </p:cNvSpPr>
            <p:nvPr/>
          </p:nvSpPr>
          <p:spPr bwMode="auto">
            <a:xfrm rot="19060928">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2174915804"/>
      </p:ext>
    </p:extLst>
  </p:cSld>
  <p:clrMapOvr>
    <a:masterClrMapping/>
  </p:clrMapOvr>
  <mc:AlternateContent xmlns:mc="http://schemas.openxmlformats.org/markup-compatibility/2006" xmlns:p14="http://schemas.microsoft.com/office/powerpoint/2010/main">
    <mc:Choice Requires="p14">
      <p:transition spd="slow" p14:dur="2000" advTm="161628"/>
    </mc:Choice>
    <mc:Fallback xmlns="">
      <p:transition spd="slow" advTm="1616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nimBg="1"/>
      <p:bldP spid="16"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995120" cy="1371600"/>
          </a:xfrm>
        </p:spPr>
        <p:txBody>
          <a:bodyPr>
            <a:normAutofit fontScale="90000"/>
          </a:bodyPr>
          <a:lstStyle/>
          <a:p>
            <a:r>
              <a:rPr lang="en-GB" dirty="0" smtClean="0"/>
              <a:t>Library Copying of Unpublished Works – S.43</a:t>
            </a:r>
            <a:endParaRPr lang="en-GB" dirty="0"/>
          </a:p>
        </p:txBody>
      </p:sp>
      <p:sp>
        <p:nvSpPr>
          <p:cNvPr id="4" name="Content Placeholder 3"/>
          <p:cNvSpPr>
            <a:spLocks noGrp="1"/>
          </p:cNvSpPr>
          <p:nvPr>
            <p:ph sz="half" idx="2"/>
          </p:nvPr>
        </p:nvSpPr>
        <p:spPr>
          <a:xfrm>
            <a:off x="251520" y="3146628"/>
            <a:ext cx="4032448" cy="3624456"/>
          </a:xfrm>
        </p:spPr>
        <p:txBody>
          <a:bodyPr>
            <a:normAutofit fontScale="92500"/>
          </a:bodyPr>
          <a:lstStyle/>
          <a:p>
            <a:pPr marL="342900" indent="-342900">
              <a:buBlip>
                <a:blip r:embed="rId3"/>
              </a:buBlip>
            </a:pPr>
            <a:r>
              <a:rPr lang="en-GB" dirty="0" smtClean="0"/>
              <a:t>Literary, dramatic or musical works only</a:t>
            </a:r>
          </a:p>
          <a:p>
            <a:pPr marL="342900" indent="-342900">
              <a:buBlip>
                <a:blip r:embed="rId3"/>
              </a:buBlip>
            </a:pPr>
            <a:r>
              <a:rPr lang="en-GB" dirty="0"/>
              <a:t>Work must not have been published prior to </a:t>
            </a:r>
            <a:r>
              <a:rPr lang="en-GB" dirty="0" smtClean="0"/>
              <a:t>deposit</a:t>
            </a:r>
          </a:p>
          <a:p>
            <a:pPr marL="342900" indent="-342900">
              <a:buBlip>
                <a:blip r:embed="rId3"/>
              </a:buBlip>
            </a:pPr>
            <a:r>
              <a:rPr lang="en-GB" dirty="0" smtClean="0"/>
              <a:t>Copyright holder must not have prohibited copying</a:t>
            </a:r>
            <a:endParaRPr lang="en-GB" dirty="0"/>
          </a:p>
          <a:p>
            <a:pPr marL="342900" indent="-342900">
              <a:buBlip>
                <a:blip r:embed="rId3"/>
              </a:buBlip>
            </a:pPr>
            <a:r>
              <a:rPr lang="en-GB" dirty="0" smtClean="0"/>
              <a:t>Single copies only may be provided</a:t>
            </a:r>
            <a:endParaRPr lang="en-GB" dirty="0"/>
          </a:p>
        </p:txBody>
      </p:sp>
      <p:sp>
        <p:nvSpPr>
          <p:cNvPr id="6" name="Content Placeholder 5"/>
          <p:cNvSpPr>
            <a:spLocks noGrp="1"/>
          </p:cNvSpPr>
          <p:nvPr>
            <p:ph sz="quarter" idx="4"/>
          </p:nvPr>
        </p:nvSpPr>
        <p:spPr>
          <a:xfrm>
            <a:off x="4644008" y="3146628"/>
            <a:ext cx="4044966" cy="3624456"/>
          </a:xfrm>
        </p:spPr>
        <p:txBody>
          <a:bodyPr>
            <a:normAutofit fontScale="92500"/>
          </a:bodyPr>
          <a:lstStyle/>
          <a:p>
            <a:pPr marL="342900" indent="-342900">
              <a:buBlip>
                <a:blip r:embed="rId3"/>
              </a:buBlip>
            </a:pPr>
            <a:r>
              <a:rPr lang="en-GB" dirty="0" smtClean="0"/>
              <a:t>All types of copyright work</a:t>
            </a:r>
          </a:p>
          <a:p>
            <a:pPr marL="342900" indent="-342900">
              <a:buBlip>
                <a:blip r:embed="rId3"/>
              </a:buBlip>
            </a:pPr>
            <a:r>
              <a:rPr lang="en-GB" dirty="0" smtClean="0"/>
              <a:t>Work must not have been published prior to deposit</a:t>
            </a:r>
          </a:p>
          <a:p>
            <a:pPr marL="342900" indent="-342900">
              <a:buBlip>
                <a:blip r:embed="rId3"/>
              </a:buBlip>
            </a:pPr>
            <a:r>
              <a:rPr lang="en-GB" dirty="0"/>
              <a:t>Copyright holder must not have prohibited copying</a:t>
            </a:r>
          </a:p>
          <a:p>
            <a:pPr marL="342900" indent="-342900">
              <a:buBlip>
                <a:blip r:embed="rId3"/>
              </a:buBlip>
            </a:pPr>
            <a:r>
              <a:rPr lang="en-GB" dirty="0" smtClean="0"/>
              <a:t>Single </a:t>
            </a:r>
            <a:r>
              <a:rPr lang="en-GB" dirty="0"/>
              <a:t>copies only may be provided</a:t>
            </a:r>
          </a:p>
          <a:p>
            <a:pPr marL="0" indent="0">
              <a:buNone/>
            </a:pP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32" y="190818"/>
            <a:ext cx="1077942" cy="1077942"/>
          </a:xfrm>
          <a:prstGeom prst="rect">
            <a:avLst/>
          </a:prstGeom>
        </p:spPr>
      </p:pic>
      <p:sp>
        <p:nvSpPr>
          <p:cNvPr id="12" name="Rectangle 11"/>
          <p:cNvSpPr/>
          <p:nvPr/>
        </p:nvSpPr>
        <p:spPr>
          <a:xfrm>
            <a:off x="489992" y="1412776"/>
            <a:ext cx="7826424" cy="1200329"/>
          </a:xfrm>
          <a:prstGeom prst="rect">
            <a:avLst/>
          </a:prstGeom>
        </p:spPr>
        <p:txBody>
          <a:bodyPr wrap="square">
            <a:spAutoFit/>
          </a:bodyPr>
          <a:lstStyle/>
          <a:p>
            <a:r>
              <a:rPr lang="en-US" sz="2400" dirty="0"/>
              <a:t>Allows librarians to make a single copy of whole or a part of an unpublished work for their patrons for </a:t>
            </a:r>
            <a:r>
              <a:rPr lang="en-US" sz="2400" u="sng" dirty="0"/>
              <a:t>non-commercial</a:t>
            </a:r>
            <a:r>
              <a:rPr lang="en-US" sz="2400" dirty="0"/>
              <a:t> research and private study.</a:t>
            </a:r>
          </a:p>
        </p:txBody>
      </p:sp>
      <p:sp>
        <p:nvSpPr>
          <p:cNvPr id="13" name="Text Placeholder 6"/>
          <p:cNvSpPr>
            <a:spLocks noGrp="1"/>
          </p:cNvSpPr>
          <p:nvPr>
            <p:ph type="body" idx="1"/>
          </p:nvPr>
        </p:nvSpPr>
        <p:spPr>
          <a:xfrm>
            <a:off x="611560" y="2724072"/>
            <a:ext cx="3515948" cy="382987"/>
          </a:xfrm>
          <a:prstGeom prst="roundRect">
            <a:avLst/>
          </a:prstGeom>
          <a:solidFill>
            <a:schemeClr val="tx1"/>
          </a:solidFill>
        </p:spPr>
        <p:txBody>
          <a:bodyPr/>
          <a:lstStyle/>
          <a:p>
            <a:r>
              <a:rPr lang="en-GB" dirty="0" smtClean="0">
                <a:solidFill>
                  <a:schemeClr val="bg1"/>
                </a:solidFill>
              </a:rPr>
              <a:t>Before 1 June 2014</a:t>
            </a:r>
            <a:endParaRPr lang="en-GB" dirty="0">
              <a:solidFill>
                <a:schemeClr val="bg1"/>
              </a:solidFill>
            </a:endParaRPr>
          </a:p>
        </p:txBody>
      </p:sp>
      <p:sp>
        <p:nvSpPr>
          <p:cNvPr id="14" name="Text Placeholder 8"/>
          <p:cNvSpPr>
            <a:spLocks noGrp="1"/>
          </p:cNvSpPr>
          <p:nvPr>
            <p:ph type="body" sz="quarter" idx="3"/>
          </p:nvPr>
        </p:nvSpPr>
        <p:spPr>
          <a:xfrm>
            <a:off x="4858968" y="2724072"/>
            <a:ext cx="3457448" cy="382988"/>
          </a:xfrm>
          <a:prstGeom prst="roundRect">
            <a:avLst/>
          </a:prstGeom>
          <a:solidFill>
            <a:schemeClr val="tx1"/>
          </a:solidFill>
        </p:spPr>
        <p:txBody>
          <a:bodyPr/>
          <a:lstStyle/>
          <a:p>
            <a:r>
              <a:rPr lang="en-GB" dirty="0" smtClean="0">
                <a:solidFill>
                  <a:schemeClr val="bg1"/>
                </a:solidFill>
              </a:rPr>
              <a:t>After 1 June 2014</a:t>
            </a:r>
            <a:endParaRPr lang="en-GB" dirty="0">
              <a:solidFill>
                <a:schemeClr val="bg1"/>
              </a:solidFill>
            </a:endParaRPr>
          </a:p>
        </p:txBody>
      </p:sp>
      <p:grpSp>
        <p:nvGrpSpPr>
          <p:cNvPr id="15" name="Group 2"/>
          <p:cNvGrpSpPr>
            <a:grpSpLocks/>
          </p:cNvGrpSpPr>
          <p:nvPr/>
        </p:nvGrpSpPr>
        <p:grpSpPr bwMode="auto">
          <a:xfrm>
            <a:off x="7642225" y="5678488"/>
            <a:ext cx="1501775" cy="1179512"/>
            <a:chOff x="113901388" y="112211532"/>
            <a:chExt cx="1502331" cy="1178824"/>
          </a:xfrm>
        </p:grpSpPr>
        <p:sp>
          <p:nvSpPr>
            <p:cNvPr id="16" name="Diagonal Stripe 22"/>
            <p:cNvSpPr>
              <a:spLocks/>
            </p:cNvSpPr>
            <p:nvPr/>
          </p:nvSpPr>
          <p:spPr bwMode="auto">
            <a:xfrm rot="10800000">
              <a:off x="113901388" y="112211532"/>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7" name="Text Box 23"/>
            <p:cNvSpPr txBox="1">
              <a:spLocks noChangeArrowheads="1"/>
            </p:cNvSpPr>
            <p:nvPr/>
          </p:nvSpPr>
          <p:spPr bwMode="auto">
            <a:xfrm rot="-2539072">
              <a:off x="114167792" y="11273330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700" b="1" i="0" u="none" strike="noStrike" cap="none" normalizeH="0" baseline="0" smtClean="0">
                  <a:ln>
                    <a:noFill/>
                  </a:ln>
                  <a:solidFill>
                    <a:srgbClr val="FFFFFF"/>
                  </a:solidFill>
                  <a:effectLst/>
                  <a:latin typeface="Calibri" pitchFamily="34" charset="0"/>
                  <a:cs typeface="Arial" pitchFamily="34" charset="0"/>
                </a:rPr>
                <a:t>Updated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2832424280"/>
      </p:ext>
    </p:extLst>
  </p:cSld>
  <p:clrMapOvr>
    <a:masterClrMapping/>
  </p:clrMapOvr>
  <mc:AlternateContent xmlns:mc="http://schemas.openxmlformats.org/markup-compatibility/2006" xmlns:p14="http://schemas.microsoft.com/office/powerpoint/2010/main">
    <mc:Choice Requires="p14">
      <p:transition spd="slow" p14:dur="2000" advTm="19920"/>
    </mc:Choice>
    <mc:Fallback xmlns="">
      <p:transition spd="slow" advTm="199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P spid="14"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923112" cy="1149989"/>
          </a:xfrm>
        </p:spPr>
        <p:txBody>
          <a:bodyPr>
            <a:normAutofit fontScale="90000"/>
          </a:bodyPr>
          <a:lstStyle/>
          <a:p>
            <a:r>
              <a:rPr lang="en-GB" dirty="0" smtClean="0"/>
              <a:t>Orphan works Exception</a:t>
            </a:r>
            <a:endParaRPr lang="en-GB" dirty="0"/>
          </a:p>
        </p:txBody>
      </p:sp>
      <p:sp>
        <p:nvSpPr>
          <p:cNvPr id="6" name="Content Placeholder 5"/>
          <p:cNvSpPr>
            <a:spLocks noGrp="1"/>
          </p:cNvSpPr>
          <p:nvPr>
            <p:ph idx="1"/>
          </p:nvPr>
        </p:nvSpPr>
        <p:spPr>
          <a:xfrm>
            <a:off x="485552" y="1700808"/>
            <a:ext cx="7620000" cy="4896544"/>
          </a:xfrm>
        </p:spPr>
        <p:txBody>
          <a:bodyPr>
            <a:normAutofit/>
          </a:bodyPr>
          <a:lstStyle/>
          <a:p>
            <a:pPr marL="342900" indent="-342900">
              <a:buBlip>
                <a:blip r:embed="rId3"/>
              </a:buBlip>
            </a:pPr>
            <a:r>
              <a:rPr lang="en-GB" sz="2800" dirty="0" smtClean="0"/>
              <a:t>Orphan Works = works where the rights holder is unknown or untraceable.</a:t>
            </a:r>
          </a:p>
          <a:p>
            <a:pPr marL="342900" indent="-342900">
              <a:buBlip>
                <a:blip r:embed="rId3"/>
              </a:buBlip>
            </a:pPr>
            <a:r>
              <a:rPr lang="en-GB" sz="2800" dirty="0" smtClean="0"/>
              <a:t>Previously required a ‘risk-managed’ approach. Now: </a:t>
            </a:r>
          </a:p>
          <a:p>
            <a:pPr marL="800100" lvl="1" indent="-342900">
              <a:buBlip>
                <a:blip r:embed="rId3"/>
              </a:buBlip>
            </a:pPr>
            <a:r>
              <a:rPr lang="en-GB" sz="2800" dirty="0" smtClean="0"/>
              <a:t>UK Orphan works Licensing Scheme</a:t>
            </a:r>
          </a:p>
          <a:p>
            <a:pPr marL="800100" lvl="1" indent="-342900">
              <a:buBlip>
                <a:blip r:embed="rId3"/>
              </a:buBlip>
            </a:pPr>
            <a:r>
              <a:rPr lang="en-GB" sz="2800" dirty="0" smtClean="0"/>
              <a:t>EU Orphan Works Directive 2012/28/EU</a:t>
            </a:r>
          </a:p>
          <a:p>
            <a:pPr marL="342900" indent="-342900">
              <a:buBlip>
                <a:blip r:embed="rId3"/>
              </a:buBlip>
            </a:pPr>
            <a:r>
              <a:rPr lang="en-GB" sz="2800" dirty="0" smtClean="0"/>
              <a:t>Implemented in the UK on 29 October 2014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260648"/>
            <a:ext cx="1279491" cy="1322744"/>
          </a:xfrm>
          <a:prstGeom prst="rect">
            <a:avLst/>
          </a:prstGeom>
        </p:spPr>
      </p:pic>
      <p:grpSp>
        <p:nvGrpSpPr>
          <p:cNvPr id="7" name="Group 6"/>
          <p:cNvGrpSpPr>
            <a:grpSpLocks/>
          </p:cNvGrpSpPr>
          <p:nvPr/>
        </p:nvGrpSpPr>
        <p:grpSpPr bwMode="auto">
          <a:xfrm>
            <a:off x="7629971" y="5678488"/>
            <a:ext cx="1406525" cy="1179512"/>
            <a:chOff x="114097574" y="113294823"/>
            <a:chExt cx="1406797" cy="1178824"/>
          </a:xfrm>
        </p:grpSpPr>
        <p:sp>
          <p:nvSpPr>
            <p:cNvPr id="9" name="Diagonal Stripe 22"/>
            <p:cNvSpPr>
              <a:spLocks/>
            </p:cNvSpPr>
            <p:nvPr/>
          </p:nvSpPr>
          <p:spPr bwMode="auto">
            <a:xfrm rot="10800000">
              <a:off x="114097574" y="113294823"/>
              <a:ext cx="1357710" cy="1178824"/>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C09A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0" name="Text Box 23"/>
            <p:cNvSpPr txBox="1">
              <a:spLocks noChangeArrowheads="1"/>
            </p:cNvSpPr>
            <p:nvPr/>
          </p:nvSpPr>
          <p:spPr bwMode="auto">
            <a:xfrm rot="-2465175">
              <a:off x="114268444" y="113871183"/>
              <a:ext cx="1235927" cy="33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2100" b="1" i="0" u="none" strike="noStrike" cap="none" normalizeH="0" baseline="0" smtClean="0">
                  <a:ln>
                    <a:noFill/>
                  </a:ln>
                  <a:solidFill>
                    <a:srgbClr val="FFFFFF"/>
                  </a:solidFill>
                  <a:effectLst/>
                  <a:latin typeface="Calibri" pitchFamily="34" charset="0"/>
                  <a:cs typeface="Arial" pitchFamily="34" charset="0"/>
                </a:rPr>
                <a:t>New</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2724271718"/>
      </p:ext>
    </p:extLst>
  </p:cSld>
  <p:clrMapOvr>
    <a:masterClrMapping/>
  </p:clrMapOvr>
  <mc:AlternateContent xmlns:mc="http://schemas.openxmlformats.org/markup-compatibility/2006" xmlns:p14="http://schemas.microsoft.com/office/powerpoint/2010/main">
    <mc:Choice Requires="p14">
      <p:transition spd="slow" p14:dur="2000" advTm="1626"/>
    </mc:Choice>
    <mc:Fallback xmlns="">
      <p:transition spd="slow" advTm="16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203032" cy="1371600"/>
          </a:xfrm>
        </p:spPr>
        <p:txBody>
          <a:bodyPr>
            <a:normAutofit/>
          </a:bodyPr>
          <a:lstStyle/>
          <a:p>
            <a:r>
              <a:rPr lang="en-GB" sz="4000" dirty="0" smtClean="0"/>
              <a:t>Orphan Works</a:t>
            </a:r>
            <a:endParaRPr lang="en-GB" sz="4000" dirty="0"/>
          </a:p>
        </p:txBody>
      </p:sp>
      <p:sp>
        <p:nvSpPr>
          <p:cNvPr id="4" name="Content Placeholder 3"/>
          <p:cNvSpPr>
            <a:spLocks noGrp="1"/>
          </p:cNvSpPr>
          <p:nvPr>
            <p:ph sz="half" idx="2"/>
          </p:nvPr>
        </p:nvSpPr>
        <p:spPr>
          <a:xfrm>
            <a:off x="179512" y="2492896"/>
            <a:ext cx="4410888" cy="3960440"/>
          </a:xfrm>
        </p:spPr>
        <p:txBody>
          <a:bodyPr>
            <a:noAutofit/>
          </a:bodyPr>
          <a:lstStyle/>
          <a:p>
            <a:pPr marL="342900" indent="-342900">
              <a:buBlip>
                <a:blip r:embed="rId3"/>
              </a:buBlip>
            </a:pPr>
            <a:r>
              <a:rPr lang="en-GB" sz="2200" dirty="0" smtClean="0"/>
              <a:t>Covers all types of Orphan Work (</a:t>
            </a:r>
            <a:r>
              <a:rPr lang="en-GB" sz="2200" dirty="0" err="1" smtClean="0"/>
              <a:t>inc</a:t>
            </a:r>
            <a:r>
              <a:rPr lang="en-GB" sz="2200" dirty="0" smtClean="0"/>
              <a:t> photographs)</a:t>
            </a:r>
          </a:p>
          <a:p>
            <a:pPr marL="342900" indent="-342900">
              <a:buBlip>
                <a:blip r:embed="rId3"/>
              </a:buBlip>
            </a:pPr>
            <a:r>
              <a:rPr lang="en-GB" sz="2200" dirty="0" smtClean="0"/>
              <a:t>Commercial and non-commercial use</a:t>
            </a:r>
          </a:p>
          <a:p>
            <a:pPr marL="342900" indent="-342900">
              <a:buBlip>
                <a:blip r:embed="rId3"/>
              </a:buBlip>
            </a:pPr>
            <a:r>
              <a:rPr lang="en-GB" sz="2200" dirty="0" smtClean="0"/>
              <a:t>Anyone can take a licence out</a:t>
            </a:r>
          </a:p>
          <a:p>
            <a:pPr marL="342900" indent="-342900">
              <a:buBlip>
                <a:blip r:embed="rId3"/>
              </a:buBlip>
            </a:pPr>
            <a:r>
              <a:rPr lang="en-GB" sz="2200" dirty="0" smtClean="0"/>
              <a:t>Requirement for </a:t>
            </a:r>
            <a:r>
              <a:rPr lang="en-GB" sz="2200" dirty="0"/>
              <a:t>r</a:t>
            </a:r>
            <a:r>
              <a:rPr lang="en-GB" sz="2200" dirty="0" smtClean="0"/>
              <a:t>easonable searches</a:t>
            </a:r>
          </a:p>
          <a:p>
            <a:pPr marL="342900" indent="-342900">
              <a:buBlip>
                <a:blip r:embed="rId3"/>
              </a:buBlip>
            </a:pPr>
            <a:r>
              <a:rPr lang="en-GB" sz="2200" dirty="0" smtClean="0"/>
              <a:t>Operated by </a:t>
            </a:r>
            <a:r>
              <a:rPr lang="en-GB" sz="2200" dirty="0" smtClean="0">
                <a:hlinkClick r:id="rId4"/>
              </a:rPr>
              <a:t>the IPO</a:t>
            </a:r>
            <a:endParaRPr lang="en-GB" sz="2200" dirty="0" smtClean="0"/>
          </a:p>
          <a:p>
            <a:pPr marL="342900" indent="-342900">
              <a:buBlip>
                <a:blip r:embed="rId3"/>
              </a:buBlip>
            </a:pPr>
            <a:r>
              <a:rPr lang="en-GB" sz="2200" dirty="0" smtClean="0"/>
              <a:t>7 year licence term / UK only</a:t>
            </a:r>
          </a:p>
        </p:txBody>
      </p:sp>
      <p:sp>
        <p:nvSpPr>
          <p:cNvPr id="5" name="Text Placeholder 4"/>
          <p:cNvSpPr>
            <a:spLocks noGrp="1"/>
          </p:cNvSpPr>
          <p:nvPr>
            <p:ph type="body" sz="quarter" idx="3"/>
          </p:nvPr>
        </p:nvSpPr>
        <p:spPr>
          <a:xfrm>
            <a:off x="4644008" y="1837158"/>
            <a:ext cx="4189044" cy="439714"/>
          </a:xfrm>
          <a:prstGeom prst="roundRect">
            <a:avLst/>
          </a:prstGeom>
          <a:solidFill>
            <a:schemeClr val="tx1"/>
          </a:solidFill>
        </p:spPr>
        <p:txBody>
          <a:bodyPr/>
          <a:lstStyle/>
          <a:p>
            <a:r>
              <a:rPr lang="en-GB" dirty="0" smtClean="0">
                <a:solidFill>
                  <a:schemeClr val="bg1"/>
                </a:solidFill>
              </a:rPr>
              <a:t>Orphan works exception</a:t>
            </a:r>
            <a:endParaRPr lang="en-GB" dirty="0">
              <a:solidFill>
                <a:schemeClr val="bg1"/>
              </a:solidFill>
            </a:endParaRPr>
          </a:p>
        </p:txBody>
      </p:sp>
      <p:sp>
        <p:nvSpPr>
          <p:cNvPr id="6" name="Content Placeholder 5"/>
          <p:cNvSpPr>
            <a:spLocks noGrp="1"/>
          </p:cNvSpPr>
          <p:nvPr>
            <p:ph sz="quarter" idx="4"/>
          </p:nvPr>
        </p:nvSpPr>
        <p:spPr>
          <a:xfrm>
            <a:off x="4590400" y="2496592"/>
            <a:ext cx="4374088" cy="3840480"/>
          </a:xfrm>
        </p:spPr>
        <p:txBody>
          <a:bodyPr>
            <a:normAutofit fontScale="92500" lnSpcReduction="10000"/>
          </a:bodyPr>
          <a:lstStyle/>
          <a:p>
            <a:pPr marL="342900" indent="-342900">
              <a:buBlip>
                <a:blip r:embed="rId3"/>
              </a:buBlip>
            </a:pPr>
            <a:r>
              <a:rPr lang="en-GB" dirty="0" smtClean="0"/>
              <a:t>Covers all text and audio visual works (but not artistic unless embedded)</a:t>
            </a:r>
          </a:p>
          <a:p>
            <a:pPr marL="342900" indent="-342900">
              <a:buBlip>
                <a:blip r:embed="rId3"/>
              </a:buBlip>
            </a:pPr>
            <a:r>
              <a:rPr lang="en-GB" dirty="0" smtClean="0"/>
              <a:t>Non-commercial use</a:t>
            </a:r>
          </a:p>
          <a:p>
            <a:pPr marL="342900" indent="-342900">
              <a:buBlip>
                <a:blip r:embed="rId3"/>
              </a:buBlip>
            </a:pPr>
            <a:r>
              <a:rPr lang="en-GB" dirty="0" smtClean="0"/>
              <a:t>Applies to cultural and educational organisations</a:t>
            </a:r>
          </a:p>
          <a:p>
            <a:pPr marL="342900" indent="-342900">
              <a:buBlip>
                <a:blip r:embed="rId3"/>
              </a:buBlip>
            </a:pPr>
            <a:r>
              <a:rPr lang="en-GB" dirty="0" smtClean="0"/>
              <a:t>Reasonable searches recorded on a database</a:t>
            </a:r>
          </a:p>
          <a:p>
            <a:pPr marL="342900" indent="-342900">
              <a:buBlip>
                <a:blip r:embed="rId3"/>
              </a:buBlip>
            </a:pPr>
            <a:r>
              <a:rPr lang="en-GB" dirty="0" smtClean="0"/>
              <a:t>No geographical restriction or time limit</a:t>
            </a: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260648"/>
            <a:ext cx="1279491" cy="1322744"/>
          </a:xfrm>
          <a:prstGeom prst="rect">
            <a:avLst/>
          </a:prstGeom>
        </p:spPr>
      </p:pic>
      <p:sp>
        <p:nvSpPr>
          <p:cNvPr id="9" name="Text Placeholder 4"/>
          <p:cNvSpPr txBox="1">
            <a:spLocks/>
          </p:cNvSpPr>
          <p:nvPr/>
        </p:nvSpPr>
        <p:spPr>
          <a:xfrm>
            <a:off x="323528" y="1837007"/>
            <a:ext cx="4176464" cy="439714"/>
          </a:xfrm>
          <a:prstGeom prst="roundRect">
            <a:avLst/>
          </a:prstGeom>
          <a:solidFill>
            <a:schemeClr val="tx1"/>
          </a:solidFill>
        </p:spPr>
        <p:txBody>
          <a:bodyPr vert="horz" lIns="91440" tIns="45720" rIns="91440" bIns="45720" rtlCol="0" anchor="b">
            <a:noAutofit/>
          </a:bodyPr>
          <a:lstStyle>
            <a:lvl1pPr marL="0" indent="0" algn="l" defTabSz="914400" rtl="0" eaLnBrk="1" latinLnBrk="0" hangingPunct="1">
              <a:spcBef>
                <a:spcPct val="20000"/>
              </a:spcBef>
              <a:spcAft>
                <a:spcPts val="600"/>
              </a:spcAft>
              <a:buFont typeface="Arial" pitchFamily="34" charset="0"/>
              <a:buNone/>
              <a:defRPr lang="en-US" sz="1800" b="0" kern="1200" cap="all" spc="100" baseline="0" dirty="0" smtClean="0">
                <a:solidFill>
                  <a:schemeClr val="tx1"/>
                </a:solidFill>
                <a:latin typeface="+mj-lt"/>
                <a:ea typeface="+mn-ea"/>
                <a:cs typeface="+mn-cs"/>
              </a:defRPr>
            </a:lvl1pPr>
            <a:lvl2pPr marL="457200" indent="0" algn="l" defTabSz="914400" rtl="0" eaLnBrk="1" latinLnBrk="0" hangingPunct="1">
              <a:spcBef>
                <a:spcPct val="20000"/>
              </a:spcBef>
              <a:buClr>
                <a:schemeClr val="tx2"/>
              </a:buClr>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chemeClr val="tx2"/>
              </a:buClr>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chemeClr val="tx2"/>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chemeClr val="tx2"/>
              </a:buClr>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tx2"/>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tx2"/>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tx2"/>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tx2"/>
              </a:buClr>
              <a:buFont typeface="Arial" pitchFamily="34" charset="0"/>
              <a:buNone/>
              <a:defRPr sz="1600" b="1" kern="1200">
                <a:solidFill>
                  <a:schemeClr val="tx1"/>
                </a:solidFill>
                <a:latin typeface="+mn-lt"/>
                <a:ea typeface="+mn-ea"/>
                <a:cs typeface="+mn-cs"/>
              </a:defRPr>
            </a:lvl9pPr>
          </a:lstStyle>
          <a:p>
            <a:r>
              <a:rPr lang="en-GB" dirty="0" smtClean="0">
                <a:solidFill>
                  <a:schemeClr val="bg1"/>
                </a:solidFill>
              </a:rPr>
              <a:t>UK licensing scheme</a:t>
            </a:r>
            <a:endParaRPr lang="en-GB" dirty="0">
              <a:solidFill>
                <a:schemeClr val="bg1"/>
              </a:solidFill>
            </a:endParaRPr>
          </a:p>
        </p:txBody>
      </p:sp>
    </p:spTree>
    <p:custDataLst>
      <p:tags r:id="rId1"/>
    </p:custDataLst>
    <p:extLst>
      <p:ext uri="{BB962C8B-B14F-4D97-AF65-F5344CB8AC3E}">
        <p14:creationId xmlns:p14="http://schemas.microsoft.com/office/powerpoint/2010/main" val="2831876171"/>
      </p:ext>
    </p:extLst>
  </p:cSld>
  <p:clrMapOvr>
    <a:masterClrMapping/>
  </p:clrMapOvr>
  <mc:AlternateContent xmlns:mc="http://schemas.openxmlformats.org/markup-compatibility/2006" xmlns:p14="http://schemas.microsoft.com/office/powerpoint/2010/main">
    <mc:Choice Requires="p14">
      <p:transition spd="slow" p14:dur="2000" advTm="4546"/>
    </mc:Choice>
    <mc:Fallback xmlns="">
      <p:transition spd="slow" advTm="45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779096" cy="1149989"/>
          </a:xfrm>
        </p:spPr>
        <p:txBody>
          <a:bodyPr>
            <a:normAutofit/>
          </a:bodyPr>
          <a:lstStyle/>
          <a:p>
            <a:r>
              <a:rPr lang="en-US" dirty="0"/>
              <a:t>Copyright </a:t>
            </a:r>
            <a:r>
              <a:rPr lang="en-US" dirty="0" smtClean="0"/>
              <a:t>exceptions</a:t>
            </a:r>
            <a:endParaRPr lang="en-GB" dirty="0"/>
          </a:p>
        </p:txBody>
      </p:sp>
      <p:grpSp>
        <p:nvGrpSpPr>
          <p:cNvPr id="28" name="Group 27"/>
          <p:cNvGrpSpPr/>
          <p:nvPr/>
        </p:nvGrpSpPr>
        <p:grpSpPr>
          <a:xfrm>
            <a:off x="3508375" y="2893670"/>
            <a:ext cx="1616900" cy="1584176"/>
            <a:chOff x="7020091" y="4213067"/>
            <a:chExt cx="1440160" cy="1440160"/>
          </a:xfrm>
        </p:grpSpPr>
        <p:pic>
          <p:nvPicPr>
            <p:cNvPr id="29" name="Picture 7" descr="C:\Users\cm591\AppData\Local\Microsoft\Windows\Temporary Internet Files\Content.IE5\YRILRF5F\MC90032434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30" name="&quot;No&quot; Symbol 29"/>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pic>
        <p:nvPicPr>
          <p:cNvPr id="2110" name="Picture 62" descr="Learn icon by ousia - learn, read icon/pictog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1831535"/>
            <a:ext cx="1255327" cy="116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115" name="Picture 67" descr="disabled-man-ico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2160" y="1435056"/>
            <a:ext cx="1110699" cy="1273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19" name="Picture 71" descr="presentation-ico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6947" y="2852936"/>
            <a:ext cx="1268153" cy="117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20" name="Picture 72" descr="mono-krec-record[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9616" y="4335268"/>
            <a:ext cx="1319274" cy="13218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21" name="Picture 73" descr="140397584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87481" y="5164344"/>
            <a:ext cx="1101684" cy="1228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22" name="Picture 74" descr="mono-terminal[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57837" y="4598095"/>
            <a:ext cx="1044376" cy="1058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2084" name="Group 80"/>
          <p:cNvGrpSpPr>
            <a:grpSpLocks/>
          </p:cNvGrpSpPr>
          <p:nvPr/>
        </p:nvGrpSpPr>
        <p:grpSpPr bwMode="auto">
          <a:xfrm>
            <a:off x="4601733" y="5344237"/>
            <a:ext cx="1242855" cy="1082558"/>
            <a:chOff x="114170011" y="111490913"/>
            <a:chExt cx="1147700" cy="1037944"/>
          </a:xfrm>
        </p:grpSpPr>
        <p:pic>
          <p:nvPicPr>
            <p:cNvPr id="2129" name="Picture 81" descr="library-pictogram[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170011" y="111895227"/>
              <a:ext cx="637615" cy="6336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130" name="Picture 82" descr="library-pictogram[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680096" y="111490913"/>
              <a:ext cx="637615" cy="6336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85" name="AutoShape 83"/>
            <p:cNvSpPr>
              <a:spLocks noChangeArrowheads="1"/>
            </p:cNvSpPr>
            <p:nvPr/>
          </p:nvSpPr>
          <p:spPr bwMode="auto">
            <a:xfrm>
              <a:off x="114340946" y="111543152"/>
              <a:ext cx="409433" cy="354842"/>
            </a:xfrm>
            <a:custGeom>
              <a:avLst/>
              <a:gdLst>
                <a:gd name="G0" fmla="+- -4363271 0 0"/>
                <a:gd name="G1" fmla="+- 8884867 0 0"/>
                <a:gd name="G2" fmla="+- -4363271 0 8884867"/>
                <a:gd name="G3" fmla="+- 10800 0 0"/>
                <a:gd name="G4" fmla="+- 0 0 -4363271"/>
                <a:gd name="T0" fmla="*/ 360 256 1"/>
                <a:gd name="T1" fmla="*/ 0 256 1"/>
                <a:gd name="G5" fmla="+- G2 T0 T1"/>
                <a:gd name="G6" fmla="?: G2 G2 G5"/>
                <a:gd name="G7" fmla="+- 0 0 G6"/>
                <a:gd name="G8" fmla="+- 6337 0 0"/>
                <a:gd name="G9" fmla="+- 0 0 8884867"/>
                <a:gd name="G10" fmla="+- 6337 0 2700"/>
                <a:gd name="G11" fmla="cos G10 -4363271"/>
                <a:gd name="G12" fmla="sin G10 -4363271"/>
                <a:gd name="G13" fmla="cos 13500 -4363271"/>
                <a:gd name="G14" fmla="sin 13500 -4363271"/>
                <a:gd name="G15" fmla="+- G11 10800 0"/>
                <a:gd name="G16" fmla="+- G12 10800 0"/>
                <a:gd name="G17" fmla="+- G13 10800 0"/>
                <a:gd name="G18" fmla="+- G14 10800 0"/>
                <a:gd name="G19" fmla="*/ 6337 1 2"/>
                <a:gd name="G20" fmla="+- G19 5400 0"/>
                <a:gd name="G21" fmla="cos G20 -4363271"/>
                <a:gd name="G22" fmla="sin G20 -4363271"/>
                <a:gd name="G23" fmla="+- G21 10800 0"/>
                <a:gd name="G24" fmla="+- G12 G23 G22"/>
                <a:gd name="G25" fmla="+- G22 G23 G11"/>
                <a:gd name="G26" fmla="cos 10800 -4363271"/>
                <a:gd name="G27" fmla="sin 10800 -4363271"/>
                <a:gd name="G28" fmla="cos 6337 -4363271"/>
                <a:gd name="G29" fmla="sin 6337 -4363271"/>
                <a:gd name="G30" fmla="+- G26 10800 0"/>
                <a:gd name="G31" fmla="+- G27 10800 0"/>
                <a:gd name="G32" fmla="+- G28 10800 0"/>
                <a:gd name="G33" fmla="+- G29 10800 0"/>
                <a:gd name="G34" fmla="+- G19 5400 0"/>
                <a:gd name="G35" fmla="cos G34 8884867"/>
                <a:gd name="G36" fmla="sin G34 8884867"/>
                <a:gd name="G37" fmla="+/ 8884867 -4363271 2"/>
                <a:gd name="T2" fmla="*/ 180 256 1"/>
                <a:gd name="T3" fmla="*/ 0 256 1"/>
                <a:gd name="G38" fmla="+- G37 T2 T3"/>
                <a:gd name="G39" fmla="?: G2 G37 G38"/>
                <a:gd name="G40" fmla="cos 10800 G39"/>
                <a:gd name="G41" fmla="sin 10800 G39"/>
                <a:gd name="G42" fmla="cos 6337 G39"/>
                <a:gd name="G43" fmla="sin 6337 G39"/>
                <a:gd name="G44" fmla="+- G40 10800 0"/>
                <a:gd name="G45" fmla="+- G41 10800 0"/>
                <a:gd name="G46" fmla="+- G42 10800 0"/>
                <a:gd name="G47" fmla="+- G43 10800 0"/>
                <a:gd name="G48" fmla="+- G35 10800 0"/>
                <a:gd name="G49" fmla="+- G36 10800 0"/>
                <a:gd name="T4" fmla="*/ 1899 w 21600"/>
                <a:gd name="T5" fmla="*/ 4683 h 21600"/>
                <a:gd name="T6" fmla="*/ 4680 w 21600"/>
                <a:gd name="T7" fmla="*/ 16798 h 21600"/>
                <a:gd name="T8" fmla="*/ 5577 w 21600"/>
                <a:gd name="T9" fmla="*/ 7210 h 21600"/>
                <a:gd name="T10" fmla="*/ 16166 w 21600"/>
                <a:gd name="T11" fmla="*/ -1588 h 21600"/>
                <a:gd name="T12" fmla="*/ 18731 w 21600"/>
                <a:gd name="T13" fmla="*/ 4898 h 21600"/>
                <a:gd name="T14" fmla="*/ 12245 w 21600"/>
                <a:gd name="T15" fmla="*/ 746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318" y="4985"/>
                  </a:moveTo>
                  <a:cubicBezTo>
                    <a:pt x="12523" y="4640"/>
                    <a:pt x="11666" y="4463"/>
                    <a:pt x="10800" y="4463"/>
                  </a:cubicBezTo>
                  <a:cubicBezTo>
                    <a:pt x="7300" y="4463"/>
                    <a:pt x="4463" y="7300"/>
                    <a:pt x="4463" y="10800"/>
                  </a:cubicBezTo>
                  <a:cubicBezTo>
                    <a:pt x="4462" y="12458"/>
                    <a:pt x="5113" y="14051"/>
                    <a:pt x="6274" y="15235"/>
                  </a:cubicBezTo>
                  <a:lnTo>
                    <a:pt x="3087" y="18360"/>
                  </a:lnTo>
                  <a:cubicBezTo>
                    <a:pt x="1108" y="16341"/>
                    <a:pt x="0" y="13626"/>
                    <a:pt x="0" y="10800"/>
                  </a:cubicBezTo>
                  <a:cubicBezTo>
                    <a:pt x="0" y="4835"/>
                    <a:pt x="4835" y="0"/>
                    <a:pt x="10800" y="0"/>
                  </a:cubicBezTo>
                  <a:cubicBezTo>
                    <a:pt x="12276" y="-1"/>
                    <a:pt x="13737" y="302"/>
                    <a:pt x="15092" y="889"/>
                  </a:cubicBezTo>
                  <a:lnTo>
                    <a:pt x="16166" y="-1588"/>
                  </a:lnTo>
                  <a:lnTo>
                    <a:pt x="18731" y="4898"/>
                  </a:lnTo>
                  <a:lnTo>
                    <a:pt x="12245" y="7462"/>
                  </a:lnTo>
                  <a:lnTo>
                    <a:pt x="13318" y="4985"/>
                  </a:lnTo>
                  <a:close/>
                </a:path>
              </a:pathLst>
            </a:custGeom>
            <a:solidFill>
              <a:srgbClr val="000000"/>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pic>
        <p:nvPicPr>
          <p:cNvPr id="2139" name="Picture 91"/>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1592252" y="4721415"/>
            <a:ext cx="1057382" cy="1057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92" name="Picture 2091"/>
          <p:cNvPicPr>
            <a:picLocks noChangeAspect="1"/>
          </p:cNvPicPr>
          <p:nvPr/>
        </p:nvPicPr>
        <p:blipFill rotWithShape="1">
          <a:blip r:embed="rId13">
            <a:extLst>
              <a:ext uri="{28A0092B-C50C-407E-A947-70E740481C1C}">
                <a14:useLocalDpi xmlns:a14="http://schemas.microsoft.com/office/drawing/2010/main" val="0"/>
              </a:ext>
            </a:extLst>
          </a:blip>
          <a:srcRect l="7566" t="3366" r="7566" b="20543"/>
          <a:stretch/>
        </p:blipFill>
        <p:spPr>
          <a:xfrm>
            <a:off x="395536" y="3271945"/>
            <a:ext cx="1403060" cy="1450165"/>
          </a:xfrm>
          <a:prstGeom prst="rect">
            <a:avLst/>
          </a:prstGeom>
        </p:spPr>
      </p:pic>
      <p:pic>
        <p:nvPicPr>
          <p:cNvPr id="2093" name="Picture 209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45838" y="1345174"/>
            <a:ext cx="1115426" cy="1394281"/>
          </a:xfrm>
          <a:prstGeom prst="rect">
            <a:avLst/>
          </a:prstGeom>
        </p:spPr>
      </p:pic>
      <p:pic>
        <p:nvPicPr>
          <p:cNvPr id="2094" name="Picture 209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00966" y="1590987"/>
            <a:ext cx="1802493" cy="862437"/>
          </a:xfrm>
          <a:prstGeom prst="rect">
            <a:avLst/>
          </a:prstGeom>
        </p:spPr>
      </p:pic>
      <p:pic>
        <p:nvPicPr>
          <p:cNvPr id="2095" name="Picture 209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29819" y="5311941"/>
            <a:ext cx="1177765" cy="1258990"/>
          </a:xfrm>
          <a:prstGeom prst="rect">
            <a:avLst/>
          </a:prstGeom>
        </p:spPr>
      </p:pic>
    </p:spTree>
    <p:custDataLst>
      <p:tags r:id="rId1"/>
    </p:custDataLst>
    <p:extLst>
      <p:ext uri="{BB962C8B-B14F-4D97-AF65-F5344CB8AC3E}">
        <p14:creationId xmlns:p14="http://schemas.microsoft.com/office/powerpoint/2010/main" val="241542495"/>
      </p:ext>
    </p:extLst>
  </p:cSld>
  <p:clrMapOvr>
    <a:masterClrMapping/>
  </p:clrMapOvr>
  <mc:AlternateContent xmlns:mc="http://schemas.openxmlformats.org/markup-compatibility/2006" xmlns:p14="http://schemas.microsoft.com/office/powerpoint/2010/main">
    <mc:Choice Requires="p14">
      <p:transition spd="slow" p14:dur="2000" advTm="281585"/>
    </mc:Choice>
    <mc:Fallback xmlns="">
      <p:transition spd="slow" advTm="2815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Non-contractual override</a:t>
            </a:r>
            <a:endParaRPr lang="en-GB" dirty="0"/>
          </a:p>
        </p:txBody>
      </p:sp>
      <p:sp>
        <p:nvSpPr>
          <p:cNvPr id="3" name="Content Placeholder 2"/>
          <p:cNvSpPr>
            <a:spLocks noGrp="1"/>
          </p:cNvSpPr>
          <p:nvPr>
            <p:ph idx="1"/>
          </p:nvPr>
        </p:nvSpPr>
        <p:spPr/>
        <p:txBody>
          <a:bodyPr>
            <a:normAutofit lnSpcReduction="10000"/>
          </a:bodyPr>
          <a:lstStyle/>
          <a:p>
            <a:r>
              <a:rPr lang="en-GB" sz="4000" dirty="0"/>
              <a:t>“To the extent that a term of a contract purports to prevent or restrict the doing of any act which, by virtue of this section, would not infringe copyright, that term is unenforceable</a:t>
            </a:r>
            <a:r>
              <a:rPr lang="en-GB" sz="4000" dirty="0" smtClean="0"/>
              <a:t>.”</a:t>
            </a:r>
          </a:p>
          <a:p>
            <a:r>
              <a:rPr lang="en-GB" sz="1600" dirty="0" smtClean="0">
                <a:hlinkClick r:id="rId2"/>
              </a:rPr>
              <a:t>Copyright, Designs and Patents Acts 1988</a:t>
            </a:r>
            <a:endParaRPr lang="en-GB" sz="1400" dirty="0"/>
          </a:p>
          <a:p>
            <a:endParaRPr lang="en-GB" dirty="0"/>
          </a:p>
        </p:txBody>
      </p:sp>
      <p:grpSp>
        <p:nvGrpSpPr>
          <p:cNvPr id="4" name="Group 3"/>
          <p:cNvGrpSpPr>
            <a:grpSpLocks noChangeAspect="1"/>
          </p:cNvGrpSpPr>
          <p:nvPr/>
        </p:nvGrpSpPr>
        <p:grpSpPr>
          <a:xfrm>
            <a:off x="7663882" y="404664"/>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260168918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Non-contractual override</a:t>
            </a:r>
            <a:endParaRPr lang="en-GB" dirty="0"/>
          </a:p>
        </p:txBody>
      </p:sp>
      <p:sp>
        <p:nvSpPr>
          <p:cNvPr id="3" name="Content Placeholder 2"/>
          <p:cNvSpPr>
            <a:spLocks noGrp="1"/>
          </p:cNvSpPr>
          <p:nvPr>
            <p:ph idx="1"/>
          </p:nvPr>
        </p:nvSpPr>
        <p:spPr/>
        <p:txBody>
          <a:bodyPr>
            <a:normAutofit lnSpcReduction="10000"/>
          </a:bodyPr>
          <a:lstStyle/>
          <a:p>
            <a:r>
              <a:rPr lang="en-GB" sz="4000" dirty="0"/>
              <a:t>“To the extent that a term of a contract </a:t>
            </a:r>
            <a:r>
              <a:rPr lang="en-GB" sz="4000" dirty="0">
                <a:solidFill>
                  <a:schemeClr val="bg1">
                    <a:lumMod val="85000"/>
                  </a:schemeClr>
                </a:solidFill>
              </a:rPr>
              <a:t>purports to prevent or restrict the doing of any act which, by virtue of this section, would not infringe copyright, that term is unenforceable</a:t>
            </a:r>
            <a:r>
              <a:rPr lang="en-GB" sz="4000" dirty="0" smtClean="0">
                <a:solidFill>
                  <a:schemeClr val="bg1">
                    <a:lumMod val="85000"/>
                  </a:schemeClr>
                </a:solidFill>
              </a:rPr>
              <a:t>.”</a:t>
            </a:r>
          </a:p>
          <a:p>
            <a:r>
              <a:rPr lang="en-GB" sz="1600" dirty="0" smtClean="0">
                <a:hlinkClick r:id="rId2"/>
              </a:rPr>
              <a:t>Copyright, Designs and Patents Acts 1988</a:t>
            </a:r>
            <a:endParaRPr lang="en-GB" sz="1400" dirty="0"/>
          </a:p>
          <a:p>
            <a:endParaRPr lang="en-GB" dirty="0"/>
          </a:p>
        </p:txBody>
      </p:sp>
      <p:grpSp>
        <p:nvGrpSpPr>
          <p:cNvPr id="4" name="Group 3"/>
          <p:cNvGrpSpPr>
            <a:grpSpLocks noChangeAspect="1"/>
          </p:cNvGrpSpPr>
          <p:nvPr/>
        </p:nvGrpSpPr>
        <p:grpSpPr>
          <a:xfrm>
            <a:off x="7663882" y="404664"/>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22655909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Non-contractual override</a:t>
            </a:r>
            <a:endParaRPr lang="en-GB" dirty="0"/>
          </a:p>
        </p:txBody>
      </p:sp>
      <p:sp>
        <p:nvSpPr>
          <p:cNvPr id="3" name="Content Placeholder 2"/>
          <p:cNvSpPr>
            <a:spLocks noGrp="1"/>
          </p:cNvSpPr>
          <p:nvPr>
            <p:ph idx="1"/>
          </p:nvPr>
        </p:nvSpPr>
        <p:spPr/>
        <p:txBody>
          <a:bodyPr>
            <a:normAutofit lnSpcReduction="10000"/>
          </a:bodyPr>
          <a:lstStyle/>
          <a:p>
            <a:r>
              <a:rPr lang="en-GB" sz="4000" dirty="0">
                <a:solidFill>
                  <a:schemeClr val="bg1">
                    <a:lumMod val="85000"/>
                  </a:schemeClr>
                </a:solidFill>
              </a:rPr>
              <a:t>“To the extent that a term of a contract </a:t>
            </a:r>
            <a:r>
              <a:rPr lang="en-GB" sz="4000" dirty="0"/>
              <a:t>purports to prevent or restrict the doing of any act </a:t>
            </a:r>
            <a:r>
              <a:rPr lang="en-GB" sz="4000" dirty="0">
                <a:solidFill>
                  <a:schemeClr val="bg1">
                    <a:lumMod val="85000"/>
                  </a:schemeClr>
                </a:solidFill>
              </a:rPr>
              <a:t>which, by virtue of this section, would not infringe copyright, that term is unenforceable</a:t>
            </a:r>
            <a:r>
              <a:rPr lang="en-GB" sz="4000" dirty="0" smtClean="0">
                <a:solidFill>
                  <a:schemeClr val="bg1">
                    <a:lumMod val="85000"/>
                  </a:schemeClr>
                </a:solidFill>
              </a:rPr>
              <a:t>.”</a:t>
            </a:r>
          </a:p>
          <a:p>
            <a:r>
              <a:rPr lang="en-GB" sz="1600" dirty="0" smtClean="0">
                <a:hlinkClick r:id="rId2"/>
              </a:rPr>
              <a:t>Copyright, Designs and Patents Acts 1988</a:t>
            </a:r>
            <a:endParaRPr lang="en-GB" sz="1400" dirty="0"/>
          </a:p>
          <a:p>
            <a:endParaRPr lang="en-GB" dirty="0"/>
          </a:p>
        </p:txBody>
      </p:sp>
      <p:grpSp>
        <p:nvGrpSpPr>
          <p:cNvPr id="4" name="Group 3"/>
          <p:cNvGrpSpPr>
            <a:grpSpLocks noChangeAspect="1"/>
          </p:cNvGrpSpPr>
          <p:nvPr/>
        </p:nvGrpSpPr>
        <p:grpSpPr>
          <a:xfrm>
            <a:off x="7663882" y="404664"/>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35314182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Non-contractual override</a:t>
            </a:r>
            <a:endParaRPr lang="en-GB" dirty="0"/>
          </a:p>
        </p:txBody>
      </p:sp>
      <p:sp>
        <p:nvSpPr>
          <p:cNvPr id="3" name="Content Placeholder 2"/>
          <p:cNvSpPr>
            <a:spLocks noGrp="1"/>
          </p:cNvSpPr>
          <p:nvPr>
            <p:ph idx="1"/>
          </p:nvPr>
        </p:nvSpPr>
        <p:spPr/>
        <p:txBody>
          <a:bodyPr>
            <a:normAutofit lnSpcReduction="10000"/>
          </a:bodyPr>
          <a:lstStyle/>
          <a:p>
            <a:r>
              <a:rPr lang="en-GB" sz="4000" dirty="0">
                <a:solidFill>
                  <a:schemeClr val="bg1">
                    <a:lumMod val="85000"/>
                  </a:schemeClr>
                </a:solidFill>
              </a:rPr>
              <a:t>“To the extent that a term of a contract purports to prevent or restrict the doing of any act </a:t>
            </a:r>
            <a:r>
              <a:rPr lang="en-GB" sz="4000" dirty="0"/>
              <a:t>which, by virtue of this section, would not infringe copyright, </a:t>
            </a:r>
            <a:r>
              <a:rPr lang="en-GB" sz="4000" dirty="0">
                <a:solidFill>
                  <a:schemeClr val="bg1">
                    <a:lumMod val="85000"/>
                  </a:schemeClr>
                </a:solidFill>
              </a:rPr>
              <a:t>that term is unenforceable</a:t>
            </a:r>
            <a:r>
              <a:rPr lang="en-GB" sz="4000" dirty="0" smtClean="0">
                <a:solidFill>
                  <a:schemeClr val="bg1">
                    <a:lumMod val="85000"/>
                  </a:schemeClr>
                </a:solidFill>
              </a:rPr>
              <a:t>.”</a:t>
            </a:r>
          </a:p>
          <a:p>
            <a:r>
              <a:rPr lang="en-GB" sz="1600" dirty="0" smtClean="0">
                <a:hlinkClick r:id="rId2"/>
              </a:rPr>
              <a:t>Copyright, Designs and Patents Acts 1988</a:t>
            </a:r>
            <a:endParaRPr lang="en-GB" sz="1400" dirty="0"/>
          </a:p>
          <a:p>
            <a:endParaRPr lang="en-GB" dirty="0"/>
          </a:p>
        </p:txBody>
      </p:sp>
      <p:grpSp>
        <p:nvGrpSpPr>
          <p:cNvPr id="4" name="Group 3"/>
          <p:cNvGrpSpPr>
            <a:grpSpLocks noChangeAspect="1"/>
          </p:cNvGrpSpPr>
          <p:nvPr/>
        </p:nvGrpSpPr>
        <p:grpSpPr>
          <a:xfrm>
            <a:off x="7663882" y="404664"/>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88675691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27168" cy="1149989"/>
          </a:xfrm>
        </p:spPr>
        <p:txBody>
          <a:bodyPr>
            <a:normAutofit fontScale="90000"/>
          </a:bodyPr>
          <a:lstStyle/>
          <a:p>
            <a:r>
              <a:rPr lang="en-GB" dirty="0" smtClean="0"/>
              <a:t>Non-contractual override</a:t>
            </a:r>
            <a:endParaRPr lang="en-GB" dirty="0"/>
          </a:p>
        </p:txBody>
      </p:sp>
      <p:sp>
        <p:nvSpPr>
          <p:cNvPr id="3" name="Content Placeholder 2"/>
          <p:cNvSpPr>
            <a:spLocks noGrp="1"/>
          </p:cNvSpPr>
          <p:nvPr>
            <p:ph idx="1"/>
          </p:nvPr>
        </p:nvSpPr>
        <p:spPr/>
        <p:txBody>
          <a:bodyPr>
            <a:normAutofit lnSpcReduction="10000"/>
          </a:bodyPr>
          <a:lstStyle/>
          <a:p>
            <a:r>
              <a:rPr lang="en-GB" sz="4000" dirty="0">
                <a:solidFill>
                  <a:schemeClr val="bg1">
                    <a:lumMod val="85000"/>
                  </a:schemeClr>
                </a:solidFill>
              </a:rPr>
              <a:t>“To the extent that a term of a contract purports to prevent or restrict the doing of any act which, by virtue of this section, would not infringe copyright, </a:t>
            </a:r>
            <a:r>
              <a:rPr lang="en-GB" sz="4000" dirty="0"/>
              <a:t>that term is unenforceable</a:t>
            </a:r>
            <a:r>
              <a:rPr lang="en-GB" sz="4000" dirty="0" smtClean="0"/>
              <a:t>.”</a:t>
            </a:r>
          </a:p>
          <a:p>
            <a:r>
              <a:rPr lang="en-GB" sz="1600" dirty="0" smtClean="0">
                <a:hlinkClick r:id="rId2"/>
              </a:rPr>
              <a:t>Copyright, Designs and Patents Acts 1988</a:t>
            </a:r>
            <a:endParaRPr lang="en-GB" sz="1400" dirty="0"/>
          </a:p>
          <a:p>
            <a:endParaRPr lang="en-GB" dirty="0"/>
          </a:p>
        </p:txBody>
      </p:sp>
      <p:grpSp>
        <p:nvGrpSpPr>
          <p:cNvPr id="4" name="Group 3"/>
          <p:cNvGrpSpPr>
            <a:grpSpLocks noChangeAspect="1"/>
          </p:cNvGrpSpPr>
          <p:nvPr/>
        </p:nvGrpSpPr>
        <p:grpSpPr>
          <a:xfrm>
            <a:off x="7663882" y="404664"/>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20482746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p:txBody>
          <a:bodyPr anchor="ctr" anchorCtr="0">
            <a:normAutofit/>
          </a:bodyPr>
          <a:lstStyle/>
          <a:p>
            <a:r>
              <a:rPr lang="en-US" sz="3600" dirty="0" smtClean="0"/>
              <a:t>The final round uses all the cards: </a:t>
            </a:r>
          </a:p>
          <a:p>
            <a:pPr marL="571500" indent="-571500">
              <a:buBlip>
                <a:blip r:embed="rId2"/>
              </a:buBlip>
            </a:pPr>
            <a:r>
              <a:rPr lang="en-US" sz="3600" dirty="0" smtClean="0"/>
              <a:t>‘Works’</a:t>
            </a:r>
          </a:p>
          <a:p>
            <a:pPr marL="571500" indent="-571500">
              <a:buBlip>
                <a:blip r:embed="rId2"/>
              </a:buBlip>
            </a:pPr>
            <a:r>
              <a:rPr lang="en-US" sz="3600" dirty="0" smtClean="0"/>
              <a:t>‘Usages’</a:t>
            </a:r>
          </a:p>
          <a:p>
            <a:pPr marL="571500" indent="-571500">
              <a:buBlip>
                <a:blip r:embed="rId2"/>
              </a:buBlip>
            </a:pPr>
            <a:r>
              <a:rPr lang="en-US" sz="3600" dirty="0" smtClean="0"/>
              <a:t>‘</a:t>
            </a:r>
            <a:r>
              <a:rPr lang="en-US" sz="3600" dirty="0" err="1" smtClean="0"/>
              <a:t>Licences</a:t>
            </a:r>
            <a:r>
              <a:rPr lang="en-US" sz="3600" dirty="0" smtClean="0"/>
              <a:t>’</a:t>
            </a:r>
          </a:p>
          <a:p>
            <a:pPr marL="571500" indent="-571500">
              <a:buBlip>
                <a:blip r:embed="rId2"/>
              </a:buBlip>
            </a:pPr>
            <a:r>
              <a:rPr lang="en-US" sz="3600" dirty="0" smtClean="0"/>
              <a:t>‘Exceptions’ </a:t>
            </a:r>
          </a:p>
          <a:p>
            <a:pPr marL="571500" indent="-571500">
              <a:buBlip>
                <a:blip r:embed="rId2"/>
              </a:buBlip>
            </a:pPr>
            <a:r>
              <a:rPr lang="en-US" sz="3600" dirty="0" smtClean="0"/>
              <a:t>‘Risk’</a:t>
            </a:r>
            <a:endParaRPr lang="en-US" dirty="0"/>
          </a:p>
        </p:txBody>
      </p:sp>
      <p:pic>
        <p:nvPicPr>
          <p:cNvPr id="4" name="Picture 3"/>
          <p:cNvPicPr>
            <a:picLocks noChangeAspect="1"/>
          </p:cNvPicPr>
          <p:nvPr/>
        </p:nvPicPr>
        <p:blipFill>
          <a:blip r:embed="rId3"/>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143271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8003232" cy="4772744"/>
          </a:xfrm>
        </p:spPr>
        <p:txBody>
          <a:bodyPr>
            <a:normAutofit/>
          </a:bodyPr>
          <a:lstStyle/>
          <a:p>
            <a:r>
              <a:rPr lang="en-US" sz="3000" dirty="0" smtClean="0"/>
              <a:t>The Rules:</a:t>
            </a:r>
          </a:p>
          <a:p>
            <a:endParaRPr lang="en-US" sz="1200" dirty="0" smtClean="0"/>
          </a:p>
          <a:p>
            <a:pPr marL="457200" lvl="0" indent="-457200">
              <a:buFont typeface="+mj-lt"/>
              <a:buAutoNum type="arabicPeriod"/>
            </a:pPr>
            <a:r>
              <a:rPr lang="en-US" sz="3000" dirty="0" smtClean="0"/>
              <a:t>Consider the following scenarios within your teams</a:t>
            </a:r>
          </a:p>
          <a:p>
            <a:pPr marL="457200" lvl="0" indent="-457200">
              <a:buFont typeface="+mj-lt"/>
              <a:buAutoNum type="arabicPeriod"/>
            </a:pPr>
            <a:r>
              <a:rPr lang="en-US" sz="3000" dirty="0" smtClean="0"/>
              <a:t>Play the relevant ‘Works’, ‘Usage’, ‘</a:t>
            </a:r>
            <a:r>
              <a:rPr lang="en-US" sz="3000" dirty="0" err="1" smtClean="0"/>
              <a:t>Licences</a:t>
            </a:r>
            <a:r>
              <a:rPr lang="en-US" sz="3000" dirty="0" smtClean="0"/>
              <a:t>’ and ‘Exceptions’ cards</a:t>
            </a:r>
            <a:endParaRPr lang="en-GB" sz="3000" dirty="0" smtClean="0"/>
          </a:p>
          <a:p>
            <a:pPr marL="457200" lvl="0" indent="-457200">
              <a:buFont typeface="+mj-lt"/>
              <a:buAutoNum type="arabicPeriod"/>
            </a:pPr>
            <a:r>
              <a:rPr lang="en-GB" sz="3000" dirty="0" smtClean="0"/>
              <a:t>Choose a level of risk from 0 to 5 and play the corresponding card</a:t>
            </a:r>
          </a:p>
          <a:p>
            <a:endParaRPr lang="en-GB" dirty="0" smtClean="0"/>
          </a:p>
          <a:p>
            <a:endParaRPr lang="en-US" dirty="0"/>
          </a:p>
          <a:p>
            <a:endParaRPr lang="en-US"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179670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844752"/>
          </a:xfrm>
        </p:spPr>
        <p:txBody>
          <a:bodyPr>
            <a:normAutofit/>
          </a:bodyPr>
          <a:lstStyle/>
          <a:p>
            <a:pPr lvl="0"/>
            <a:r>
              <a:rPr lang="en-US" sz="2800" dirty="0" smtClean="0"/>
              <a:t>1. </a:t>
            </a:r>
            <a:r>
              <a:rPr lang="en-GB" sz="2800" dirty="0"/>
              <a:t>You are a lecturer at a university and you have identified a chapter in the book “A History of Greece” by Nicholas </a:t>
            </a:r>
            <a:r>
              <a:rPr lang="en-GB" sz="2800" dirty="0" err="1"/>
              <a:t>Doumanis</a:t>
            </a:r>
            <a:r>
              <a:rPr lang="en-GB" sz="2800" dirty="0"/>
              <a:t> (ISBN 9781137013675) that you want to include in your digital course reading pack. The course reading will be available on your institutional virtual learning environment (VLE). Your university library has the item in physical stock, but it is not available as an e-book.</a:t>
            </a:r>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33922338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250" y="176212"/>
            <a:ext cx="6667500" cy="6505575"/>
          </a:xfrm>
          <a:prstGeom prst="rect">
            <a:avLst/>
          </a:prstGeom>
        </p:spPr>
      </p:pic>
    </p:spTree>
    <p:extLst>
      <p:ext uri="{BB962C8B-B14F-4D97-AF65-F5344CB8AC3E}">
        <p14:creationId xmlns:p14="http://schemas.microsoft.com/office/powerpoint/2010/main" val="10650533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67544" y="1752600"/>
            <a:ext cx="7620000" cy="4845050"/>
          </a:xfrm>
        </p:spPr>
        <p:txBody>
          <a:bodyPr>
            <a:normAutofit/>
          </a:bodyPr>
          <a:lstStyle/>
          <a:p>
            <a:pPr lvl="0"/>
            <a:r>
              <a:rPr lang="en-US" sz="2800" dirty="0" smtClean="0"/>
              <a:t>1. Book chapter</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2686986"/>
            <a:ext cx="1512168" cy="137715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2619876"/>
            <a:ext cx="1733265" cy="131982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3" y="2605442"/>
            <a:ext cx="1406129" cy="145869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8225" y="2649875"/>
            <a:ext cx="1296144" cy="1296144"/>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5696" y="4598618"/>
            <a:ext cx="1800200" cy="1418340"/>
          </a:xfrm>
          <a:prstGeom prst="rect">
            <a:avLst/>
          </a:prstGeom>
        </p:spPr>
      </p:pic>
      <p:sp>
        <p:nvSpPr>
          <p:cNvPr id="10" name="TextBox 9"/>
          <p:cNvSpPr txBox="1"/>
          <p:nvPr/>
        </p:nvSpPr>
        <p:spPr>
          <a:xfrm>
            <a:off x="3706893" y="3361057"/>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smtClean="0"/>
              <a:t>0</a:t>
            </a:r>
            <a:endParaRPr lang="en-GB" sz="11500" b="1" dirty="0"/>
          </a:p>
        </p:txBody>
      </p:sp>
    </p:spTree>
    <p:extLst>
      <p:ext uri="{BB962C8B-B14F-4D97-AF65-F5344CB8AC3E}">
        <p14:creationId xmlns:p14="http://schemas.microsoft.com/office/powerpoint/2010/main" val="409975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844752"/>
          </a:xfrm>
        </p:spPr>
        <p:txBody>
          <a:bodyPr>
            <a:normAutofit fontScale="85000" lnSpcReduction="10000"/>
          </a:bodyPr>
          <a:lstStyle/>
          <a:p>
            <a:pPr lvl="0"/>
            <a:r>
              <a:rPr lang="en-US" sz="3000" dirty="0"/>
              <a:t>2. </a:t>
            </a:r>
            <a:r>
              <a:rPr lang="en-GB" sz="3200" dirty="0"/>
              <a:t>A lecturer wants to reproduce an extract of approximately 10% of an unpublished letter written by a famous literary figure in 1953. She wants to include it in a student pack, which she is creating to accompany a philosophy course and the extract has been chosen because it reinforces a key point about the literary figure’s views on art and technology. The lecturer wants to include the extract in a PowerPoint presentation and upload the PowerPoint slides, including the extract, to the university’s VLE.</a:t>
            </a:r>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17967098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80392" y="1752600"/>
            <a:ext cx="7620000" cy="4845050"/>
          </a:xfrm>
        </p:spPr>
        <p:txBody>
          <a:bodyPr>
            <a:normAutofit/>
          </a:bodyPr>
          <a:lstStyle/>
          <a:p>
            <a:pPr lvl="0"/>
            <a:r>
              <a:rPr lang="en-US" sz="2800" dirty="0" smtClean="0"/>
              <a:t>2. Unpublished letter</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2745780"/>
            <a:ext cx="1512168" cy="13771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7129" y="2690008"/>
            <a:ext cx="1337079" cy="138706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2646152"/>
            <a:ext cx="1299867" cy="1299867"/>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1438" y="4562314"/>
            <a:ext cx="1273959" cy="60955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319" y="5280607"/>
            <a:ext cx="1142772" cy="1066076"/>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6056" y="5171864"/>
            <a:ext cx="1309222" cy="1353480"/>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83021" y="4897089"/>
            <a:ext cx="1591140" cy="1347908"/>
          </a:xfrm>
          <a:prstGeom prst="rect">
            <a:avLst/>
          </a:prstGeom>
        </p:spPr>
      </p:pic>
      <p:sp>
        <p:nvSpPr>
          <p:cNvPr id="10" name="TextBox 9"/>
          <p:cNvSpPr txBox="1"/>
          <p:nvPr/>
        </p:nvSpPr>
        <p:spPr>
          <a:xfrm>
            <a:off x="3696918" y="3434356"/>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smtClean="0"/>
              <a:t>1</a:t>
            </a:r>
            <a:endParaRPr lang="en-GB" sz="11500" b="1" dirty="0"/>
          </a:p>
        </p:txBody>
      </p:sp>
    </p:spTree>
    <p:extLst>
      <p:ext uri="{BB962C8B-B14F-4D97-AF65-F5344CB8AC3E}">
        <p14:creationId xmlns:p14="http://schemas.microsoft.com/office/powerpoint/2010/main" val="92972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smtClean="0"/>
              <a:t>3. </a:t>
            </a:r>
            <a:r>
              <a:rPr lang="en-GB" sz="2800" dirty="0"/>
              <a:t>You are creating an Open Educational Resource on architecture and want to include a photo of a Frank Lloyd Wright (d.1959) building you find on a blog. The blogger has not identified who took the picture, or where it came from and attempts to make contact with them have resulted in no response.</a:t>
            </a:r>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23995740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67544" y="1752600"/>
            <a:ext cx="7620000" cy="4845050"/>
          </a:xfrm>
        </p:spPr>
        <p:txBody>
          <a:bodyPr>
            <a:normAutofit/>
          </a:bodyPr>
          <a:lstStyle/>
          <a:p>
            <a:pPr lvl="0"/>
            <a:r>
              <a:rPr lang="en-US" sz="2800" dirty="0"/>
              <a:t>3</a:t>
            </a:r>
            <a:r>
              <a:rPr lang="en-US" sz="2800" dirty="0" smtClean="0"/>
              <a:t>. Open Educational Resource</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6358" y="2313301"/>
            <a:ext cx="944296" cy="97959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2806" y="2355470"/>
            <a:ext cx="929514" cy="929514"/>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4458" y="5280607"/>
            <a:ext cx="1273959" cy="60955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1382" y="5052344"/>
            <a:ext cx="1142772" cy="106607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3021" y="4897089"/>
            <a:ext cx="1591140" cy="1347908"/>
          </a:xfrm>
          <a:prstGeom prst="rect">
            <a:avLst/>
          </a:prstGeom>
        </p:spPr>
      </p:pic>
      <p:sp>
        <p:nvSpPr>
          <p:cNvPr id="10" name="TextBox 9"/>
          <p:cNvSpPr txBox="1"/>
          <p:nvPr/>
        </p:nvSpPr>
        <p:spPr>
          <a:xfrm>
            <a:off x="3696918" y="3434356"/>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a:t>5</a:t>
            </a:r>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021" y="2778495"/>
            <a:ext cx="1533253" cy="1167523"/>
          </a:xfrm>
          <a:prstGeom prst="rect">
            <a:avLst/>
          </a:prstGeom>
        </p:spPr>
      </p:pic>
      <p:pic>
        <p:nvPicPr>
          <p:cNvPr id="15" name="Picture 3" descr="publish-ebooks[1]"/>
          <p:cNvPicPr>
            <a:picLocks noChangeAspect="1" noChangeArrowheads="1"/>
          </p:cNvPicPr>
          <p:nvPr/>
        </p:nvPicPr>
        <p:blipFill>
          <a:blip r:embed="rId9">
            <a:grayscl/>
            <a:extLst>
              <a:ext uri="{28A0092B-C50C-407E-A947-70E740481C1C}">
                <a14:useLocalDpi xmlns:a14="http://schemas.microsoft.com/office/drawing/2010/main" val="0"/>
              </a:ext>
            </a:extLst>
          </a:blip>
          <a:srcRect/>
          <a:stretch>
            <a:fillRect/>
          </a:stretch>
        </p:blipFill>
        <p:spPr bwMode="auto">
          <a:xfrm>
            <a:off x="5768766" y="3292898"/>
            <a:ext cx="975561" cy="10257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6" name="TextBox 15"/>
          <p:cNvSpPr txBox="1"/>
          <p:nvPr/>
        </p:nvSpPr>
        <p:spPr>
          <a:xfrm>
            <a:off x="1403648" y="4149080"/>
            <a:ext cx="1307130" cy="2646878"/>
          </a:xfrm>
          <a:prstGeom prst="rect">
            <a:avLst/>
          </a:prstGeom>
          <a:noFill/>
          <a:ln>
            <a:noFill/>
          </a:ln>
        </p:spPr>
        <p:txBody>
          <a:bodyPr wrap="square" rtlCol="0">
            <a:spAutoFit/>
          </a:bodyPr>
          <a:lstStyle/>
          <a:p>
            <a:pPr algn="ctr"/>
            <a:r>
              <a:rPr lang="en-GB" sz="16600" dirty="0" smtClean="0">
                <a:latin typeface="Calibri" panose="020F0502020204030204" pitchFamily="34" charset="0"/>
              </a:rPr>
              <a:t>?</a:t>
            </a:r>
            <a:endParaRPr lang="en-GB" sz="11500" dirty="0">
              <a:latin typeface="Calibri" panose="020F0502020204030204" pitchFamily="34" charset="0"/>
            </a:endParaRPr>
          </a:p>
        </p:txBody>
      </p:sp>
    </p:spTree>
    <p:extLst>
      <p:ext uri="{BB962C8B-B14F-4D97-AF65-F5344CB8AC3E}">
        <p14:creationId xmlns:p14="http://schemas.microsoft.com/office/powerpoint/2010/main" val="398635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smtClean="0"/>
              <a:t>4. </a:t>
            </a:r>
            <a:r>
              <a:rPr lang="en-GB" sz="2800" dirty="0"/>
              <a:t>You are a lecturer in a university teaching students economics, exploring the causes of the financial crisis. </a:t>
            </a:r>
          </a:p>
          <a:p>
            <a:r>
              <a:rPr lang="en-GB" sz="2800" dirty="0" smtClean="0"/>
              <a:t>a) You </a:t>
            </a:r>
            <a:r>
              <a:rPr lang="en-GB" sz="2800" dirty="0"/>
              <a:t>find some charts and a useful infographic produced by the World Bank on their website. You wish to include these in your PowerPoint slides that you will use in the lecture to explore some of the possible causes of the crisis and the impact it had in specific countries. </a:t>
            </a:r>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10526655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67544" y="1752600"/>
            <a:ext cx="7620000" cy="4845050"/>
          </a:xfrm>
        </p:spPr>
        <p:txBody>
          <a:bodyPr>
            <a:normAutofit/>
          </a:bodyPr>
          <a:lstStyle/>
          <a:p>
            <a:pPr lvl="0"/>
            <a:r>
              <a:rPr lang="en-US" sz="2800" dirty="0" smtClean="0"/>
              <a:t>4. a) Infographic in lecture slides</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8518" y="2597278"/>
            <a:ext cx="1126760" cy="116888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521" y="4899972"/>
            <a:ext cx="1550791" cy="1446711"/>
          </a:xfrm>
          <a:prstGeom prst="rect">
            <a:avLst/>
          </a:prstGeom>
        </p:spPr>
      </p:pic>
      <p:sp>
        <p:nvSpPr>
          <p:cNvPr id="10" name="TextBox 9"/>
          <p:cNvSpPr txBox="1"/>
          <p:nvPr/>
        </p:nvSpPr>
        <p:spPr>
          <a:xfrm>
            <a:off x="3696918" y="3434356"/>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a:t>1</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5776" y="2625938"/>
            <a:ext cx="1141142" cy="86894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805" y="2730078"/>
            <a:ext cx="1098753" cy="100065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1605" y="3494881"/>
            <a:ext cx="548371" cy="764630"/>
          </a:xfrm>
          <a:prstGeom prst="rect">
            <a:avLst/>
          </a:prstGeom>
        </p:spPr>
      </p:pic>
      <p:sp>
        <p:nvSpPr>
          <p:cNvPr id="18" name="TextBox 17"/>
          <p:cNvSpPr txBox="1"/>
          <p:nvPr/>
        </p:nvSpPr>
        <p:spPr>
          <a:xfrm>
            <a:off x="2033527" y="3362417"/>
            <a:ext cx="653565" cy="1015663"/>
          </a:xfrm>
          <a:prstGeom prst="rect">
            <a:avLst/>
          </a:prstGeom>
          <a:noFill/>
          <a:ln>
            <a:noFill/>
          </a:ln>
        </p:spPr>
        <p:txBody>
          <a:bodyPr wrap="square" rtlCol="0">
            <a:spAutoFit/>
          </a:bodyPr>
          <a:lstStyle/>
          <a:p>
            <a:pPr algn="ctr"/>
            <a:r>
              <a:rPr lang="en-GB" sz="6000" dirty="0" smtClean="0">
                <a:latin typeface="Calibri" panose="020F0502020204030204" pitchFamily="34" charset="0"/>
              </a:rPr>
              <a:t>?</a:t>
            </a:r>
            <a:endParaRPr lang="en-GB" sz="4800" dirty="0">
              <a:latin typeface="Calibri" panose="020F0502020204030204" pitchFamily="34" charset="0"/>
            </a:endParaRPr>
          </a:p>
        </p:txBody>
      </p:sp>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0765" y="2738654"/>
            <a:ext cx="1037579" cy="1027507"/>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1680" y="5070898"/>
            <a:ext cx="1146881" cy="1022398"/>
          </a:xfrm>
          <a:prstGeom prst="rect">
            <a:avLst/>
          </a:prstGeom>
        </p:spPr>
      </p:pic>
    </p:spTree>
    <p:extLst>
      <p:ext uri="{BB962C8B-B14F-4D97-AF65-F5344CB8AC3E}">
        <p14:creationId xmlns:p14="http://schemas.microsoft.com/office/powerpoint/2010/main" val="332936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smtClean="0"/>
              <a:t>4. </a:t>
            </a:r>
            <a:r>
              <a:rPr lang="en-GB" sz="2800" dirty="0" smtClean="0"/>
              <a:t>Economics lecturer using an </a:t>
            </a:r>
            <a:r>
              <a:rPr lang="en-GB" sz="2800" dirty="0"/>
              <a:t>i</a:t>
            </a:r>
            <a:r>
              <a:rPr lang="en-GB" sz="2800" dirty="0" smtClean="0"/>
              <a:t>nfographic produced by the World Bank.</a:t>
            </a:r>
            <a:endParaRPr lang="en-GB" sz="2800" dirty="0"/>
          </a:p>
          <a:p>
            <a:pPr marL="0" lvl="1" indent="0">
              <a:spcAft>
                <a:spcPts val="600"/>
              </a:spcAft>
              <a:buClrTx/>
              <a:buNone/>
            </a:pPr>
            <a:r>
              <a:rPr lang="en-GB" sz="2800" b="1" dirty="0"/>
              <a:t>b) You usually upload your slides to the university’s VLE to make them available to students on the course after the event. You would like to do this, as well as recording the lecture via your institutional recording service so it will be available to students for revision and studying purposes. </a:t>
            </a:r>
          </a:p>
          <a:p>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263409253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67544" y="1752600"/>
            <a:ext cx="7776864" cy="4845050"/>
          </a:xfrm>
        </p:spPr>
        <p:txBody>
          <a:bodyPr>
            <a:normAutofit/>
          </a:bodyPr>
          <a:lstStyle/>
          <a:p>
            <a:pPr lvl="0"/>
            <a:r>
              <a:rPr lang="en-US" sz="2800" dirty="0" smtClean="0"/>
              <a:t>4. b) Infographic in lecture recording on VLE</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341771"/>
            <a:ext cx="1053212" cy="1092585"/>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521" y="4899972"/>
            <a:ext cx="1550791" cy="1446711"/>
          </a:xfrm>
          <a:prstGeom prst="rect">
            <a:avLst/>
          </a:prstGeom>
        </p:spPr>
      </p:pic>
      <p:sp>
        <p:nvSpPr>
          <p:cNvPr id="10" name="TextBox 9"/>
          <p:cNvSpPr txBox="1"/>
          <p:nvPr/>
        </p:nvSpPr>
        <p:spPr>
          <a:xfrm>
            <a:off x="3696918" y="3434356"/>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smtClean="0"/>
              <a:t>2</a:t>
            </a:r>
            <a:endParaRPr lang="en-GB" sz="11500" b="1"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5776" y="2625938"/>
            <a:ext cx="1141142" cy="86894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805" y="2730078"/>
            <a:ext cx="1098753" cy="100065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1605" y="3494881"/>
            <a:ext cx="548371" cy="764630"/>
          </a:xfrm>
          <a:prstGeom prst="rect">
            <a:avLst/>
          </a:prstGeom>
        </p:spPr>
      </p:pic>
      <p:sp>
        <p:nvSpPr>
          <p:cNvPr id="18" name="TextBox 17"/>
          <p:cNvSpPr txBox="1"/>
          <p:nvPr/>
        </p:nvSpPr>
        <p:spPr>
          <a:xfrm>
            <a:off x="2033527" y="3362417"/>
            <a:ext cx="653565" cy="1015663"/>
          </a:xfrm>
          <a:prstGeom prst="rect">
            <a:avLst/>
          </a:prstGeom>
          <a:noFill/>
          <a:ln>
            <a:noFill/>
          </a:ln>
        </p:spPr>
        <p:txBody>
          <a:bodyPr wrap="square" rtlCol="0">
            <a:spAutoFit/>
          </a:bodyPr>
          <a:lstStyle/>
          <a:p>
            <a:pPr algn="ctr"/>
            <a:r>
              <a:rPr lang="en-GB" sz="6000" dirty="0" smtClean="0">
                <a:latin typeface="Calibri" panose="020F0502020204030204" pitchFamily="34" charset="0"/>
              </a:rPr>
              <a:t>?</a:t>
            </a:r>
            <a:endParaRPr lang="en-GB" sz="4800" dirty="0">
              <a:latin typeface="Calibri" panose="020F0502020204030204" pitchFamily="34" charset="0"/>
            </a:endParaRPr>
          </a:p>
        </p:txBody>
      </p:sp>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0357" y="2441684"/>
            <a:ext cx="929759" cy="920734"/>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1680" y="5070898"/>
            <a:ext cx="1146881" cy="1022398"/>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53008" y="3466458"/>
            <a:ext cx="785716" cy="785716"/>
          </a:xfrm>
          <a:prstGeom prst="rect">
            <a:avLst/>
          </a:prstGeom>
        </p:spPr>
      </p:pic>
    </p:spTree>
    <p:extLst>
      <p:ext uri="{BB962C8B-B14F-4D97-AF65-F5344CB8AC3E}">
        <p14:creationId xmlns:p14="http://schemas.microsoft.com/office/powerpoint/2010/main" val="103138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1"/>
          </p:nvPr>
        </p:nvSpPr>
        <p:spPr>
          <a:xfrm>
            <a:off x="457200" y="1752600"/>
            <a:ext cx="7620000" cy="4628728"/>
          </a:xfrm>
        </p:spPr>
        <p:txBody>
          <a:bodyPr>
            <a:normAutofit/>
          </a:bodyPr>
          <a:lstStyle/>
          <a:p>
            <a:r>
              <a:rPr lang="en-GB" sz="2800" dirty="0" smtClean="0"/>
              <a:t>5. </a:t>
            </a:r>
            <a:r>
              <a:rPr lang="en-GB" sz="2800" dirty="0"/>
              <a:t>You have been approached by a researcher who wants a copy of a photograph from a defunct newspaper in your library collection. The title ceased publication before the Second World War and it is unclear who now holds the copyright in it. The edition featuring the required photograph is from 1911 and there is no indication in the publication of who the photographer was</a:t>
            </a:r>
            <a:r>
              <a:rPr lang="en-GB" sz="2800" dirty="0" smtClean="0"/>
              <a:t>.</a:t>
            </a:r>
            <a:endParaRPr lang="en-GB" sz="2800" b="1" dirty="0"/>
          </a:p>
          <a:p>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spTree>
    <p:extLst>
      <p:ext uri="{BB962C8B-B14F-4D97-AF65-F5344CB8AC3E}">
        <p14:creationId xmlns:p14="http://schemas.microsoft.com/office/powerpoint/2010/main" val="246733801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game: round 4</a:t>
            </a:r>
            <a:endParaRPr lang="en-US" dirty="0"/>
          </a:p>
        </p:txBody>
      </p:sp>
      <p:sp>
        <p:nvSpPr>
          <p:cNvPr id="3" name="Content Placeholder 2"/>
          <p:cNvSpPr>
            <a:spLocks noGrp="1"/>
          </p:cNvSpPr>
          <p:nvPr>
            <p:ph idx="4294967295"/>
          </p:nvPr>
        </p:nvSpPr>
        <p:spPr>
          <a:xfrm>
            <a:off x="467544" y="1752600"/>
            <a:ext cx="7776864" cy="4845050"/>
          </a:xfrm>
        </p:spPr>
        <p:txBody>
          <a:bodyPr>
            <a:normAutofit/>
          </a:bodyPr>
          <a:lstStyle/>
          <a:p>
            <a:pPr lvl="0"/>
            <a:r>
              <a:rPr lang="en-US" sz="2800" dirty="0"/>
              <a:t>5</a:t>
            </a:r>
            <a:r>
              <a:rPr lang="en-US" sz="2800" dirty="0" smtClean="0"/>
              <a:t>. Photograph from defunct newspaper</a:t>
            </a:r>
            <a:endParaRPr lang="en-GB" sz="2800" dirty="0"/>
          </a:p>
        </p:txBody>
      </p:sp>
      <p:pic>
        <p:nvPicPr>
          <p:cNvPr id="5" name="Picture 4"/>
          <p:cNvPicPr>
            <a:picLocks noChangeAspect="1"/>
          </p:cNvPicPr>
          <p:nvPr/>
        </p:nvPicPr>
        <p:blipFill>
          <a:blip r:embed="rId2"/>
          <a:stretch>
            <a:fillRect/>
          </a:stretch>
        </p:blipFill>
        <p:spPr>
          <a:xfrm>
            <a:off x="7380312" y="482453"/>
            <a:ext cx="1316982" cy="129887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1794" y="2594607"/>
            <a:ext cx="1370486" cy="1421720"/>
          </a:xfrm>
          <a:prstGeom prst="rect">
            <a:avLst/>
          </a:prstGeom>
        </p:spPr>
      </p:pic>
      <p:sp>
        <p:nvSpPr>
          <p:cNvPr id="10" name="TextBox 9"/>
          <p:cNvSpPr txBox="1"/>
          <p:nvPr/>
        </p:nvSpPr>
        <p:spPr>
          <a:xfrm>
            <a:off x="3696918" y="3434356"/>
            <a:ext cx="1307130" cy="1862048"/>
          </a:xfrm>
          <a:prstGeom prst="rect">
            <a:avLst/>
          </a:prstGeom>
          <a:solidFill>
            <a:schemeClr val="bg1"/>
          </a:solidFill>
          <a:ln>
            <a:solidFill>
              <a:schemeClr val="accent1"/>
            </a:solidFill>
          </a:ln>
        </p:spPr>
        <p:txBody>
          <a:bodyPr wrap="square" rtlCol="0">
            <a:spAutoFit/>
          </a:bodyPr>
          <a:lstStyle/>
          <a:p>
            <a:pPr algn="ctr"/>
            <a:r>
              <a:rPr lang="en-GB" sz="11500" b="1" dirty="0"/>
              <a:t>0</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387" y="2726414"/>
            <a:ext cx="1300931" cy="99061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060" y="2708920"/>
            <a:ext cx="1031820" cy="1021898"/>
          </a:xfrm>
          <a:prstGeom prst="rect">
            <a:avLst/>
          </a:prstGeom>
        </p:spPr>
      </p:pic>
    </p:spTree>
    <p:extLst>
      <p:ext uri="{BB962C8B-B14F-4D97-AF65-F5344CB8AC3E}">
        <p14:creationId xmlns:p14="http://schemas.microsoft.com/office/powerpoint/2010/main" val="160605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900113" y="0"/>
            <a:ext cx="7158037" cy="1412875"/>
          </a:xfrm>
        </p:spPr>
        <p:txBody>
          <a:bodyPr/>
          <a:lstStyle/>
          <a:p>
            <a:pPr eaLnBrk="1" hangingPunct="1">
              <a:defRPr/>
            </a:pPr>
            <a:r>
              <a:rPr lang="en-GB" dirty="0" smtClean="0"/>
              <a:t>Our 3 top tips</a:t>
            </a:r>
            <a:endParaRPr lang="en-GB" dirty="0"/>
          </a:p>
        </p:txBody>
      </p:sp>
      <p:sp>
        <p:nvSpPr>
          <p:cNvPr id="77827" name="Rectangle 3"/>
          <p:cNvSpPr>
            <a:spLocks noGrp="1" noChangeArrowheads="1"/>
          </p:cNvSpPr>
          <p:nvPr>
            <p:ph type="body" idx="1"/>
          </p:nvPr>
        </p:nvSpPr>
        <p:spPr>
          <a:xfrm>
            <a:off x="949324" y="1981200"/>
            <a:ext cx="4991937" cy="4114800"/>
          </a:xfrm>
        </p:spPr>
        <p:txBody>
          <a:bodyPr>
            <a:normAutofit/>
          </a:bodyPr>
          <a:lstStyle/>
          <a:p>
            <a:pPr eaLnBrk="1" hangingPunct="1">
              <a:lnSpc>
                <a:spcPct val="90000"/>
              </a:lnSpc>
              <a:defRPr/>
            </a:pPr>
            <a:r>
              <a:rPr lang="en-GB" sz="2400" dirty="0" smtClean="0"/>
              <a:t>1. First start by considering the works and usages</a:t>
            </a:r>
          </a:p>
          <a:p>
            <a:pPr eaLnBrk="1" hangingPunct="1">
              <a:lnSpc>
                <a:spcPct val="90000"/>
              </a:lnSpc>
              <a:defRPr/>
            </a:pPr>
            <a:endParaRPr lang="en-GB" sz="1200" dirty="0" smtClean="0"/>
          </a:p>
          <a:p>
            <a:pPr eaLnBrk="1" hangingPunct="1">
              <a:lnSpc>
                <a:spcPct val="90000"/>
              </a:lnSpc>
              <a:defRPr/>
            </a:pPr>
            <a:r>
              <a:rPr lang="en-GB" sz="2400" dirty="0" smtClean="0"/>
              <a:t>2. Then consider licences and if there are none that apply, look at exceptions.</a:t>
            </a:r>
          </a:p>
          <a:p>
            <a:pPr eaLnBrk="1" hangingPunct="1">
              <a:lnSpc>
                <a:spcPct val="90000"/>
              </a:lnSpc>
              <a:defRPr/>
            </a:pPr>
            <a:endParaRPr lang="en-GB" sz="1100" dirty="0" smtClean="0"/>
          </a:p>
          <a:p>
            <a:pPr eaLnBrk="1" hangingPunct="1">
              <a:lnSpc>
                <a:spcPct val="90000"/>
              </a:lnSpc>
              <a:defRPr/>
            </a:pPr>
            <a:r>
              <a:rPr lang="en-GB" sz="2400" dirty="0" smtClean="0"/>
              <a:t>3. You will always need to make a risk assessment. If relying on exception consider what is ‘fair’.</a:t>
            </a:r>
            <a:endParaRPr lang="en-GB" sz="2400" dirty="0"/>
          </a:p>
          <a:p>
            <a:pPr eaLnBrk="1" hangingPunct="1">
              <a:lnSpc>
                <a:spcPct val="90000"/>
              </a:lnSpc>
              <a:defRPr/>
            </a:pPr>
            <a:endParaRPr lang="en-GB" sz="2800" dirty="0"/>
          </a:p>
        </p:txBody>
      </p:sp>
      <p:pic>
        <p:nvPicPr>
          <p:cNvPr id="2" name="Picture 1"/>
          <p:cNvPicPr>
            <a:picLocks noChangeAspect="1"/>
          </p:cNvPicPr>
          <p:nvPr/>
        </p:nvPicPr>
        <p:blipFill>
          <a:blip r:embed="rId4"/>
          <a:stretch>
            <a:fillRect/>
          </a:stretch>
        </p:blipFill>
        <p:spPr>
          <a:xfrm>
            <a:off x="6154478" y="2095500"/>
            <a:ext cx="2513470" cy="3414202"/>
          </a:xfrm>
          <a:prstGeom prst="rect">
            <a:avLst/>
          </a:prstGeom>
        </p:spPr>
      </p:pic>
    </p:spTree>
    <p:custDataLst>
      <p:tags r:id="rId1"/>
    </p:custDataLst>
    <p:extLst>
      <p:ext uri="{BB962C8B-B14F-4D97-AF65-F5344CB8AC3E}">
        <p14:creationId xmlns:p14="http://schemas.microsoft.com/office/powerpoint/2010/main" val="293377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Credits</a:t>
            </a:r>
            <a:endParaRPr lang="en-GB" dirty="0"/>
          </a:p>
        </p:txBody>
      </p:sp>
      <p:sp>
        <p:nvSpPr>
          <p:cNvPr id="3" name="Content Placeholder 2"/>
          <p:cNvSpPr>
            <a:spLocks noGrp="1"/>
          </p:cNvSpPr>
          <p:nvPr>
            <p:ph idx="1"/>
          </p:nvPr>
        </p:nvSpPr>
        <p:spPr>
          <a:xfrm>
            <a:off x="457200" y="1628800"/>
            <a:ext cx="7620000" cy="4373563"/>
          </a:xfrm>
        </p:spPr>
        <p:txBody>
          <a:bodyPr>
            <a:normAutofit lnSpcReduction="10000"/>
          </a:bodyPr>
          <a:lstStyle/>
          <a:p>
            <a:r>
              <a:rPr lang="en-GB" dirty="0" smtClean="0"/>
              <a:t>These slides and accompanying cards are (apart from any images contained within) © Chris Morrison (@</a:t>
            </a:r>
            <a:r>
              <a:rPr lang="en-GB" dirty="0" err="1" smtClean="0"/>
              <a:t>cbowiemorrison</a:t>
            </a:r>
            <a:r>
              <a:rPr lang="en-GB" dirty="0" smtClean="0"/>
              <a:t>) 2015 and are available for reuse under a </a:t>
            </a:r>
            <a:r>
              <a:rPr lang="en-GB" dirty="0" smtClean="0">
                <a:hlinkClick r:id="rId2"/>
              </a:rPr>
              <a:t>Creative Commons Attribution, Non-Commercial, Share Alike 4.0 licence</a:t>
            </a:r>
            <a:r>
              <a:rPr lang="en-GB" dirty="0" smtClean="0"/>
              <a:t>. </a:t>
            </a:r>
            <a:r>
              <a:rPr lang="en-US" dirty="0"/>
              <a:t>The training was delivered by </a:t>
            </a:r>
            <a:r>
              <a:rPr lang="en-US" dirty="0">
                <a:hlinkClick r:id="rId3"/>
              </a:rPr>
              <a:t>Naomi </a:t>
            </a:r>
            <a:r>
              <a:rPr lang="en-US" dirty="0" err="1">
                <a:hlinkClick r:id="rId3"/>
              </a:rPr>
              <a:t>Korn</a:t>
            </a:r>
            <a:r>
              <a:rPr lang="en-US" dirty="0">
                <a:hlinkClick r:id="rId3"/>
              </a:rPr>
              <a:t> Copyright Consultancy Ltd</a:t>
            </a:r>
            <a:r>
              <a:rPr lang="en-US" dirty="0"/>
              <a:t> in association with </a:t>
            </a:r>
            <a:r>
              <a:rPr lang="en-US" dirty="0">
                <a:hlinkClick r:id="rId4"/>
              </a:rPr>
              <a:t>Chris Morrison </a:t>
            </a:r>
            <a:r>
              <a:rPr lang="en-US" dirty="0"/>
              <a:t>and </a:t>
            </a:r>
            <a:r>
              <a:rPr lang="en-US" dirty="0" err="1">
                <a:hlinkClick r:id="rId5"/>
              </a:rPr>
              <a:t>Dr</a:t>
            </a:r>
            <a:r>
              <a:rPr lang="en-US" dirty="0">
                <a:hlinkClick r:id="rId5"/>
              </a:rPr>
              <a:t> Jane Secker </a:t>
            </a:r>
            <a:r>
              <a:rPr lang="en-US" dirty="0"/>
              <a:t>to delegates at </a:t>
            </a:r>
            <a:r>
              <a:rPr lang="en-US" dirty="0">
                <a:hlinkClick r:id="rId6"/>
              </a:rPr>
              <a:t>SCONUL Copyright Training events in </a:t>
            </a:r>
            <a:r>
              <a:rPr lang="en-US">
                <a:hlinkClick r:id="rId6"/>
              </a:rPr>
              <a:t>early </a:t>
            </a:r>
            <a:r>
              <a:rPr lang="en-US" smtClean="0">
                <a:hlinkClick r:id="rId6"/>
              </a:rPr>
              <a:t>2015</a:t>
            </a:r>
            <a:endParaRPr lang="en-GB" dirty="0" smtClean="0"/>
          </a:p>
          <a:p>
            <a:r>
              <a:rPr lang="en-GB" dirty="0" smtClean="0"/>
              <a:t>Description of copyright exceptions is © </a:t>
            </a:r>
            <a:r>
              <a:rPr lang="en-GB" dirty="0" smtClean="0">
                <a:hlinkClick r:id="rId7"/>
              </a:rPr>
              <a:t>University of Kent 2014</a:t>
            </a:r>
            <a:r>
              <a:rPr lang="en-GB" dirty="0" smtClean="0"/>
              <a:t> and used under the terms of a </a:t>
            </a:r>
            <a:r>
              <a:rPr lang="en-GB" dirty="0" smtClean="0">
                <a:hlinkClick r:id="rId8"/>
              </a:rPr>
              <a:t>Creative Commons Attribution 4.0 International </a:t>
            </a:r>
            <a:r>
              <a:rPr lang="en-GB" dirty="0" smtClean="0"/>
              <a:t>licence</a:t>
            </a:r>
          </a:p>
          <a:p>
            <a:endParaRPr lang="en-GB" dirty="0" smtClean="0"/>
          </a:p>
          <a:p>
            <a:r>
              <a:rPr lang="en-GB" dirty="0" smtClean="0"/>
              <a:t>Clip Art icons are from </a:t>
            </a:r>
            <a:r>
              <a:rPr lang="en-GB" dirty="0" smtClean="0">
                <a:hlinkClick r:id="rId9"/>
              </a:rPr>
              <a:t>openclipart.org</a:t>
            </a:r>
            <a:r>
              <a:rPr lang="en-GB" dirty="0" smtClean="0"/>
              <a:t> </a:t>
            </a:r>
            <a:endParaRPr lang="en-GB" dirty="0"/>
          </a:p>
        </p:txBody>
      </p:sp>
      <p:pic>
        <p:nvPicPr>
          <p:cNvPr id="1026" name="Picture 2" descr="http://mirrors.creativecommons.org/presskit/buttons/88x31/png/by-nc-sa.eu.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12958" y="5877272"/>
            <a:ext cx="1863497" cy="65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65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links</a:t>
            </a:r>
            <a:endParaRPr lang="en-GB" dirty="0"/>
          </a:p>
        </p:txBody>
      </p:sp>
      <p:sp>
        <p:nvSpPr>
          <p:cNvPr id="3" name="Content Placeholder 2"/>
          <p:cNvSpPr>
            <a:spLocks noGrp="1"/>
          </p:cNvSpPr>
          <p:nvPr>
            <p:ph idx="1"/>
          </p:nvPr>
        </p:nvSpPr>
        <p:spPr/>
        <p:txBody>
          <a:bodyPr>
            <a:normAutofit fontScale="92500" lnSpcReduction="20000"/>
          </a:bodyPr>
          <a:lstStyle/>
          <a:p>
            <a:r>
              <a:rPr lang="en-GB" dirty="0">
                <a:hlinkClick r:id="rId2"/>
              </a:rPr>
              <a:t>IPO Guidance on changes to the law</a:t>
            </a:r>
            <a:endParaRPr lang="en-GB" dirty="0"/>
          </a:p>
          <a:p>
            <a:r>
              <a:rPr lang="en-GB" dirty="0" err="1">
                <a:hlinkClick r:id="rId3"/>
              </a:rPr>
              <a:t>Copyight</a:t>
            </a:r>
            <a:r>
              <a:rPr lang="en-GB" dirty="0">
                <a:hlinkClick r:id="rId3"/>
              </a:rPr>
              <a:t>, Designs and Patents Act 1988</a:t>
            </a:r>
            <a:endParaRPr lang="en-GB" dirty="0"/>
          </a:p>
          <a:p>
            <a:r>
              <a:rPr lang="en-GB" dirty="0">
                <a:hlinkClick r:id="rId4"/>
              </a:rPr>
              <a:t>Unofficial Consolidation of CDPA 1988</a:t>
            </a:r>
            <a:endParaRPr lang="en-GB" dirty="0"/>
          </a:p>
          <a:p>
            <a:r>
              <a:rPr lang="en-GB" dirty="0"/>
              <a:t>Statutory instruments for:</a:t>
            </a:r>
          </a:p>
          <a:p>
            <a:pPr lvl="1"/>
            <a:r>
              <a:rPr lang="en-GB" sz="1800" dirty="0">
                <a:hlinkClick r:id="rId5"/>
              </a:rPr>
              <a:t>Research, Education, Libraries and Archives</a:t>
            </a:r>
            <a:endParaRPr lang="en-GB" sz="1800" dirty="0"/>
          </a:p>
          <a:p>
            <a:pPr lvl="1"/>
            <a:r>
              <a:rPr lang="en-GB" sz="1800" dirty="0">
                <a:hlinkClick r:id="rId6"/>
              </a:rPr>
              <a:t>Quotation and Parody</a:t>
            </a:r>
            <a:endParaRPr lang="en-GB" sz="1800" dirty="0"/>
          </a:p>
          <a:p>
            <a:pPr lvl="1"/>
            <a:r>
              <a:rPr lang="en-GB" sz="1800" dirty="0">
                <a:hlinkClick r:id="rId7"/>
              </a:rPr>
              <a:t>Disability</a:t>
            </a:r>
            <a:endParaRPr lang="en-GB" sz="1800" dirty="0"/>
          </a:p>
          <a:p>
            <a:pPr lvl="1"/>
            <a:r>
              <a:rPr lang="en-GB" sz="1800" dirty="0">
                <a:hlinkClick r:id="rId8"/>
              </a:rPr>
              <a:t>Public Administration</a:t>
            </a:r>
            <a:endParaRPr lang="en-GB" sz="1800" dirty="0"/>
          </a:p>
          <a:p>
            <a:pPr lvl="1"/>
            <a:r>
              <a:rPr lang="en-GB" sz="1800" dirty="0">
                <a:hlinkClick r:id="rId9"/>
              </a:rPr>
              <a:t>Personal Copies for Private Use</a:t>
            </a:r>
            <a:endParaRPr lang="en-GB" sz="1800" dirty="0"/>
          </a:p>
          <a:p>
            <a:r>
              <a:rPr lang="en-GB" dirty="0">
                <a:hlinkClick r:id="rId10"/>
              </a:rPr>
              <a:t>Library and Archives Copyright Alliance</a:t>
            </a:r>
            <a:endParaRPr lang="en-GB" dirty="0"/>
          </a:p>
          <a:p>
            <a:r>
              <a:rPr lang="en-GB" dirty="0">
                <a:hlinkClick r:id="rId11"/>
              </a:rPr>
              <a:t>JISC Legal </a:t>
            </a:r>
            <a:r>
              <a:rPr lang="en-GB" dirty="0" smtClean="0">
                <a:hlinkClick r:id="rId11"/>
              </a:rPr>
              <a:t>guidance</a:t>
            </a:r>
            <a:r>
              <a:rPr lang="en-GB" dirty="0" smtClean="0"/>
              <a:t> (archived)</a:t>
            </a:r>
            <a:endParaRPr lang="en-GB" dirty="0">
              <a:hlinkClick r:id="rId12"/>
            </a:endParaRPr>
          </a:p>
          <a:p>
            <a:r>
              <a:rPr lang="en-GB" dirty="0">
                <a:hlinkClick r:id="rId13"/>
              </a:rPr>
              <a:t>Copyright Hub</a:t>
            </a:r>
            <a:endParaRPr lang="en-GB" dirty="0">
              <a:hlinkClick r:id=""/>
            </a:endParaRPr>
          </a:p>
          <a:p>
            <a:r>
              <a:rPr lang="en-GB" dirty="0">
                <a:hlinkClick r:id=""/>
              </a:rPr>
              <a:t>Copyrightuser.org</a:t>
            </a:r>
            <a:endParaRPr lang="en-GB" dirty="0"/>
          </a:p>
          <a:p>
            <a:endParaRPr lang="en-GB" dirty="0"/>
          </a:p>
        </p:txBody>
      </p:sp>
    </p:spTree>
    <p:extLst>
      <p:ext uri="{BB962C8B-B14F-4D97-AF65-F5344CB8AC3E}">
        <p14:creationId xmlns:p14="http://schemas.microsoft.com/office/powerpoint/2010/main" val="29754450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0.2|0.2|0.2|0.1|0.1|0.1|0.1"/>
</p:tagLst>
</file>

<file path=ppt/tags/tag2.xml><?xml version="1.0" encoding="utf-8"?>
<p:tagLst xmlns:a="http://schemas.openxmlformats.org/drawingml/2006/main" xmlns:r="http://schemas.openxmlformats.org/officeDocument/2006/relationships" xmlns:p="http://schemas.openxmlformats.org/presentationml/2006/main">
  <p:tag name="TIMING" val="|0.3|0.1|0.2|0.2|0.1"/>
</p:tagLst>
</file>

<file path=ppt/tags/tag3.xml><?xml version="1.0" encoding="utf-8"?>
<p:tagLst xmlns:a="http://schemas.openxmlformats.org/drawingml/2006/main" xmlns:r="http://schemas.openxmlformats.org/officeDocument/2006/relationships" xmlns:p="http://schemas.openxmlformats.org/presentationml/2006/main">
  <p:tag name="TIMING" val="|13|14.5|4.2|3.2|4.9|1.5|51"/>
</p:tagLst>
</file>

<file path=ppt/tags/tag4.xml><?xml version="1.0" encoding="utf-8"?>
<p:tagLst xmlns:a="http://schemas.openxmlformats.org/drawingml/2006/main" xmlns:r="http://schemas.openxmlformats.org/officeDocument/2006/relationships" xmlns:p="http://schemas.openxmlformats.org/presentationml/2006/main">
  <p:tag name="TIMING" val="|1.1|0.1|0.1|0.2|0.2|0.2|0.2|0.2"/>
</p:tagLst>
</file>

<file path=ppt/tags/tag5.xml><?xml version="1.0" encoding="utf-8"?>
<p:tagLst xmlns:a="http://schemas.openxmlformats.org/drawingml/2006/main" xmlns:r="http://schemas.openxmlformats.org/officeDocument/2006/relationships" xmlns:p="http://schemas.openxmlformats.org/presentationml/2006/main">
  <p:tag name="TIMING" val="|3.2|4.4|18.8|14.5|4|22.2"/>
</p:tagLst>
</file>

<file path=ppt/tags/tag6.xml><?xml version="1.0" encoding="utf-8"?>
<p:tagLst xmlns:a="http://schemas.openxmlformats.org/drawingml/2006/main" xmlns:r="http://schemas.openxmlformats.org/officeDocument/2006/relationships" xmlns:p="http://schemas.openxmlformats.org/presentationml/2006/main">
  <p:tag name="TIMING" val="|12.1|12.2|33.2|9.9|4.9|4.7|45.8|8.7"/>
</p:tagLst>
</file>

<file path=ppt/tags/tag7.xml><?xml version="1.0" encoding="utf-8"?>
<p:tagLst xmlns:a="http://schemas.openxmlformats.org/drawingml/2006/main" xmlns:r="http://schemas.openxmlformats.org/officeDocument/2006/relationships" xmlns:p="http://schemas.openxmlformats.org/presentationml/2006/main">
  <p:tag name="TIMING" val="|18.9|0.7|6.6|8.2|7.7|5.6"/>
</p:tagLst>
</file>

<file path=ppt/tags/tag8.xml><?xml version="1.0" encoding="utf-8"?>
<p:tagLst xmlns:a="http://schemas.openxmlformats.org/drawingml/2006/main" xmlns:r="http://schemas.openxmlformats.org/officeDocument/2006/relationships" xmlns:p="http://schemas.openxmlformats.org/presentationml/2006/main">
  <p:tag name="TIMING" val="|5.6|6.9|2.2|2.7|9.4|14.7"/>
</p:tagLst>
</file>

<file path=ppt/tags/tag9.xml><?xml version="1.0" encoding="utf-8"?>
<p:tagLst xmlns:a="http://schemas.openxmlformats.org/drawingml/2006/main" xmlns:r="http://schemas.openxmlformats.org/officeDocument/2006/relationships" xmlns:p="http://schemas.openxmlformats.org/presentationml/2006/main">
  <p:tag name="TIMING" val="|4.8|8.1|7.6|7.2|32.7|35.4|5"/>
</p:tagLst>
</file>

<file path=ppt/tags/tag10.xml><?xml version="1.0" encoding="utf-8"?>
<p:tagLst xmlns:a="http://schemas.openxmlformats.org/drawingml/2006/main" xmlns:r="http://schemas.openxmlformats.org/officeDocument/2006/relationships" xmlns:p="http://schemas.openxmlformats.org/presentationml/2006/main">
  <p:tag name="TIMING" val="|7.9|2.7|5.6|12.6|15.8|20.6|3.9|13.2|4.9|8.8|36|8"/>
</p:tagLst>
</file>

<file path=ppt/tags/tag11.xml><?xml version="1.0" encoding="utf-8"?>
<p:tagLst xmlns:a="http://schemas.openxmlformats.org/drawingml/2006/main" xmlns:r="http://schemas.openxmlformats.org/officeDocument/2006/relationships" xmlns:p="http://schemas.openxmlformats.org/presentationml/2006/main">
  <p:tag name="TIMING" val="|3.7|2"/>
</p:tagLst>
</file>

<file path=ppt/tags/tag12.xml><?xml version="1.0" encoding="utf-8"?>
<p:tagLst xmlns:a="http://schemas.openxmlformats.org/drawingml/2006/main" xmlns:r="http://schemas.openxmlformats.org/officeDocument/2006/relationships" xmlns:p="http://schemas.openxmlformats.org/presentationml/2006/main">
  <p:tag name="TIMING" val="|0.8|0.2|0.2|0.1"/>
</p:tagLst>
</file>

<file path=ppt/tags/tag13.xml><?xml version="1.0" encoding="utf-8"?>
<p:tagLst xmlns:a="http://schemas.openxmlformats.org/drawingml/2006/main" xmlns:r="http://schemas.openxmlformats.org/officeDocument/2006/relationships" xmlns:p="http://schemas.openxmlformats.org/presentationml/2006/main">
  <p:tag name="TIMING" val="|0.3|0.2|0.2|0.2|0.5|0.5|0.5|0.3|0.4"/>
</p:tagLst>
</file>

<file path=ppt/tags/tag14.xml><?xml version="1.0" encoding="utf-8"?>
<p:tagLst xmlns:a="http://schemas.openxmlformats.org/drawingml/2006/main" xmlns:r="http://schemas.openxmlformats.org/officeDocument/2006/relationships" xmlns:p="http://schemas.openxmlformats.org/presentationml/2006/main">
  <p:tag name="TIMING" val="|7|1.9|1.1|12.4|9.4|3|4"/>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2773</TotalTime>
  <Words>3391</Words>
  <Application>Microsoft Office PowerPoint</Application>
  <PresentationFormat>On-screen Show (4:3)</PresentationFormat>
  <Paragraphs>487</Paragraphs>
  <Slides>81</Slides>
  <Notes>7</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Essential</vt:lpstr>
      <vt:lpstr>Copyright the card game</vt:lpstr>
      <vt:lpstr>Overview </vt:lpstr>
      <vt:lpstr>Introductions</vt:lpstr>
      <vt:lpstr>Pub quiz</vt:lpstr>
      <vt:lpstr>What is copyright?</vt:lpstr>
      <vt:lpstr>What is copyright?</vt:lpstr>
      <vt:lpstr>What is copyright?</vt:lpstr>
      <vt:lpstr>What is copyright?</vt:lpstr>
      <vt:lpstr>What is copyright?</vt:lpstr>
      <vt:lpstr>What is copyright?</vt:lpstr>
      <vt:lpstr>What is copyright?</vt:lpstr>
      <vt:lpstr>Copyright: the game</vt:lpstr>
      <vt:lpstr>The game: rules</vt:lpstr>
      <vt:lpstr>WORKS</vt:lpstr>
      <vt:lpstr>Why consider types of Copyright work?</vt:lpstr>
      <vt:lpstr>Copyright works (1)</vt:lpstr>
      <vt:lpstr>Copyright works (2)</vt:lpstr>
      <vt:lpstr>The game: round 1</vt:lpstr>
      <vt:lpstr>usages</vt:lpstr>
      <vt:lpstr>Why consider types of Copyright usage?</vt:lpstr>
      <vt:lpstr>Copyright usages</vt:lpstr>
      <vt:lpstr>The game: round 2</vt:lpstr>
      <vt:lpstr>The game: round 2</vt:lpstr>
      <vt:lpstr>The game: round 2</vt:lpstr>
      <vt:lpstr>The game: round 2</vt:lpstr>
      <vt:lpstr>The game: round 2</vt:lpstr>
      <vt:lpstr>licences</vt:lpstr>
      <vt:lpstr>Why consider types of Copyright licence?</vt:lpstr>
      <vt:lpstr>Copyright licences (1)</vt:lpstr>
      <vt:lpstr>Copyright licences (2)</vt:lpstr>
      <vt:lpstr>The game: round 3</vt:lpstr>
      <vt:lpstr>The game: round 3</vt:lpstr>
      <vt:lpstr>The game: round 3</vt:lpstr>
      <vt:lpstr>The game: round 3</vt:lpstr>
      <vt:lpstr>The game: round 3</vt:lpstr>
      <vt:lpstr>The game: round 3</vt:lpstr>
      <vt:lpstr>Coffee / tea break</vt:lpstr>
      <vt:lpstr>exceptions</vt:lpstr>
      <vt:lpstr>disclaimer</vt:lpstr>
      <vt:lpstr>Hargreaves review</vt:lpstr>
      <vt:lpstr>Hargreaves recommendations</vt:lpstr>
      <vt:lpstr>Hargreaves timeline</vt:lpstr>
      <vt:lpstr>Fair dealing</vt:lpstr>
      <vt:lpstr>Research and Private Study – S.29</vt:lpstr>
      <vt:lpstr>Text and Data Mining – S.29A</vt:lpstr>
      <vt:lpstr>Quotation (Criticism and Review) – S.30</vt:lpstr>
      <vt:lpstr>Copying for disabled users – S.31 A &amp; B</vt:lpstr>
      <vt:lpstr>Illustration for instruction – S.32</vt:lpstr>
      <vt:lpstr>Recording of Broadcasts – S.35</vt:lpstr>
      <vt:lpstr>Educational Copying and Use of published Extracts - S.36</vt:lpstr>
      <vt:lpstr>Making Works Available on Dedicated Terminals – S.40B</vt:lpstr>
      <vt:lpstr>Library Copying for  Other Libraries – S.41</vt:lpstr>
      <vt:lpstr>Preservation – S.42</vt:lpstr>
      <vt:lpstr>Library Copying for Patrons – S.42A</vt:lpstr>
      <vt:lpstr>Library Copying of Unpublished Works – S.43</vt:lpstr>
      <vt:lpstr>Orphan works Exception</vt:lpstr>
      <vt:lpstr>Orphan Works</vt:lpstr>
      <vt:lpstr>Copyright exceptions</vt:lpstr>
      <vt:lpstr>Non-contractual override</vt:lpstr>
      <vt:lpstr>Non-contractual override</vt:lpstr>
      <vt:lpstr>Non-contractual override</vt:lpstr>
      <vt:lpstr>Non-contractual override</vt:lpstr>
      <vt:lpstr>Non-contractual override</vt:lpstr>
      <vt:lpstr>The game: round 4</vt:lpstr>
      <vt:lpstr>The game: round 4</vt:lpstr>
      <vt:lpstr>The game: round 4</vt:lpstr>
      <vt:lpstr>PowerPoint Presentation</vt:lpstr>
      <vt:lpstr>The game: round 4</vt:lpstr>
      <vt:lpstr>The game: round 4</vt:lpstr>
      <vt:lpstr>The game: round 4</vt:lpstr>
      <vt:lpstr>The game: round 4</vt:lpstr>
      <vt:lpstr>The game: round 4</vt:lpstr>
      <vt:lpstr>The game: round 4</vt:lpstr>
      <vt:lpstr>The game: round 4</vt:lpstr>
      <vt:lpstr>The game: round 4</vt:lpstr>
      <vt:lpstr>The game: round 4</vt:lpstr>
      <vt:lpstr>The game: round 4</vt:lpstr>
      <vt:lpstr>The game: round 4</vt:lpstr>
      <vt:lpstr>Our 3 top tips</vt:lpstr>
      <vt:lpstr>Credits</vt:lpstr>
      <vt:lpstr>links</vt:lpstr>
    </vt:vector>
  </TitlesOfParts>
  <Company>London School of Economics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Secker</dc:creator>
  <cp:lastModifiedBy>Chris Morrison</cp:lastModifiedBy>
  <cp:revision>192</cp:revision>
  <dcterms:created xsi:type="dcterms:W3CDTF">2015-01-11T12:14:17Z</dcterms:created>
  <dcterms:modified xsi:type="dcterms:W3CDTF">2015-03-27T08:52:28Z</dcterms:modified>
</cp:coreProperties>
</file>